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11"/>
  </p:notesMasterIdLst>
  <p:sldIdLst>
    <p:sldId id="256" r:id="rId3"/>
    <p:sldId id="258" r:id="rId4"/>
    <p:sldId id="259" r:id="rId5"/>
    <p:sldId id="260" r:id="rId6"/>
    <p:sldId id="261" r:id="rId7"/>
    <p:sldId id="262" r:id="rId8"/>
    <p:sldId id="272" r:id="rId9"/>
    <p:sldId id="299" r:id="rId10"/>
  </p:sldIdLst>
  <p:sldSz cx="9144000" cy="5143500" type="screen16x9"/>
  <p:notesSz cx="6858000" cy="9144000"/>
  <p:embeddedFontLst>
    <p:embeddedFont>
      <p:font typeface="Arimo" panose="020B0604020202020204" charset="0"/>
      <p:regular r:id="rId12"/>
      <p:bold r:id="rId13"/>
      <p:italic r:id="rId14"/>
      <p:boldItalic r:id="rId15"/>
    </p:embeddedFont>
    <p:embeddedFont>
      <p:font typeface="Calibri" panose="020F0502020204030204" pitchFamily="34" charset="0"/>
      <p:regular r:id="rId16"/>
      <p:bold r:id="rId17"/>
      <p:italic r:id="rId18"/>
      <p:boldItalic r:id="rId19"/>
    </p:embeddedFont>
    <p:embeddedFont>
      <p:font typeface="DM Sans" pitchFamily="2" charset="0"/>
      <p:regular r:id="rId20"/>
      <p:bold r:id="rId21"/>
      <p:italic r:id="rId22"/>
      <p:boldItalic r:id="rId23"/>
    </p:embeddedFont>
    <p:embeddedFont>
      <p:font typeface="Fredoka One" panose="02000000000000000000" pitchFamily="2" charset="0"/>
      <p:regular r:id="rId24"/>
    </p:embeddedFont>
    <p:embeddedFont>
      <p:font typeface="Manrope ExtraBold" panose="020B0604020202020204" charset="0"/>
      <p:bold r:id="rId25"/>
    </p:embeddedFont>
    <p:embeddedFont>
      <p:font typeface="Proxima Nova" panose="020B0604020202020204" charset="0"/>
      <p:regular r:id="rId26"/>
      <p:bold r:id="rId27"/>
      <p:italic r:id="rId28"/>
      <p:boldItalic r:id="rId29"/>
    </p:embeddedFont>
    <p:embeddedFont>
      <p:font typeface="Proxima Nova Semibold" panose="020B0604020202020204" charset="0"/>
      <p:regular r:id="rId30"/>
      <p:bold r:id="rId31"/>
      <p:boldItalic r:id="rId32"/>
    </p:embeddedFont>
    <p:embeddedFont>
      <p:font typeface="Syne ExtraBold" panose="020B0604020202020204" charset="0"/>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9D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8B12E5-0428-414A-AF45-F2355E94379A}">
  <a:tblStyle styleId="{D68B12E5-0428-414A-AF45-F2355E9437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28077" autoAdjust="0"/>
  </p:normalViewPr>
  <p:slideViewPr>
    <p:cSldViewPr snapToGrid="0">
      <p:cViewPr>
        <p:scale>
          <a:sx n="75" d="100"/>
          <a:sy n="75" d="100"/>
        </p:scale>
        <p:origin x="1666" y="-7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21" Type="http://schemas.openxmlformats.org/officeDocument/2006/relationships/font" Target="fonts/font10.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font" Target="fonts/font21.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defTabSz="457200">
              <a:buClrTx/>
              <a:buFontTx/>
              <a:buNone/>
            </a:pPr>
            <a:r>
              <a:rPr lang="en-US" sz="1100" kern="1200" dirty="0">
                <a:solidFill>
                  <a:prstClr val="black"/>
                </a:solidFill>
                <a:latin typeface="Calibri" panose="020F0502020204030204"/>
                <a:ea typeface="+mn-ea"/>
                <a:cs typeface="+mn-cs"/>
              </a:rPr>
              <a:t>Good afternoon/evening, everyone.</a:t>
            </a:r>
          </a:p>
          <a:p>
            <a:pPr defTabSz="457200">
              <a:buClrTx/>
              <a:buFontTx/>
              <a:buNone/>
            </a:pPr>
            <a:r>
              <a:rPr lang="en-US" sz="1100" kern="1200" dirty="0">
                <a:solidFill>
                  <a:prstClr val="black"/>
                </a:solidFill>
                <a:latin typeface="Calibri" panose="020F0502020204030204"/>
                <a:ea typeface="+mn-ea"/>
                <a:cs typeface="+mn-cs"/>
              </a:rPr>
              <a:t>My name is Tamim Hasan, and today I am going to give a presentation on my research proposal on</a:t>
            </a:r>
          </a:p>
          <a:p>
            <a:pPr defTabSz="457200">
              <a:buClrTx/>
              <a:buFontTx/>
              <a:buNone/>
            </a:pPr>
            <a:r>
              <a:rPr lang="en-US" sz="1100" kern="1200" dirty="0">
                <a:solidFill>
                  <a:prstClr val="black"/>
                </a:solidFill>
                <a:latin typeface="Calibri" panose="020F0502020204030204"/>
                <a:ea typeface="+mn-ea"/>
                <a:cs typeface="+mn-cs"/>
              </a:rPr>
              <a:t> "BIOMETRICS IMPACT: PRIVACY AND PUBLIC PERCEPTION IN SUPERMARKET SHOPPING."</a:t>
            </a:r>
          </a:p>
          <a:p>
            <a:pPr defTabSz="457200">
              <a:buClrTx/>
              <a:buFontTx/>
              <a:buNone/>
            </a:pPr>
            <a:endParaRPr lang="en-US" sz="1100" kern="1200" dirty="0">
              <a:solidFill>
                <a:prstClr val="black"/>
              </a:solidFill>
              <a:latin typeface="Calibri" panose="020F0502020204030204"/>
              <a:ea typeface="+mn-ea"/>
              <a:cs typeface="+mn-cs"/>
            </a:endParaRPr>
          </a:p>
          <a:p>
            <a:pPr defTabSz="457200">
              <a:buClrTx/>
              <a:buFontTx/>
              <a:buNone/>
            </a:pPr>
            <a:r>
              <a:rPr lang="en-US" sz="1100" kern="1200" dirty="0">
                <a:solidFill>
                  <a:prstClr val="black"/>
                </a:solidFill>
                <a:latin typeface="Calibri" panose="020F0502020204030204"/>
                <a:ea typeface="+mn-ea"/>
                <a:cs typeface="+mn-cs"/>
              </a:rPr>
              <a:t>https://www.bing.com/images/create</a:t>
            </a:r>
          </a:p>
          <a:p>
            <a:pPr defTabSz="457200">
              <a:buClrTx/>
              <a:buFontTx/>
              <a:buNone/>
            </a:pPr>
            <a:endParaRPr lang="en-US" sz="1100" kern="1200" dirty="0">
              <a:solidFill>
                <a:prstClr val="black"/>
              </a:solidFill>
              <a:latin typeface="Calibri" panose="020F0502020204030204"/>
              <a:ea typeface="+mn-ea"/>
              <a:cs typeface="+mn-cs"/>
            </a:endParaRPr>
          </a:p>
          <a:p>
            <a:pPr defTabSz="457200">
              <a:buClrTx/>
              <a:buFontTx/>
              <a:buNone/>
            </a:pPr>
            <a:r>
              <a:rPr lang="en-US" sz="1100" dirty="0">
                <a:solidFill>
                  <a:srgbClr val="00B0F0"/>
                </a:solidFill>
              </a:rPr>
              <a:t>TAMIM HASAN</a:t>
            </a:r>
            <a:endParaRPr lang="en-US" sz="1100" kern="1200" dirty="0">
              <a:solidFill>
                <a:prstClr val="black"/>
              </a:solidFill>
              <a:latin typeface="Calibri" panose="020F0502020204030204"/>
              <a:ea typeface="+mn-ea"/>
              <a:cs typeface="+mn-cs"/>
            </a:endParaRPr>
          </a:p>
          <a:p>
            <a:pPr defTabSz="457200">
              <a:buClrTx/>
              <a:buFontTx/>
              <a:buNone/>
            </a:pPr>
            <a:r>
              <a:rPr lang="en-US" sz="1100" kern="1200" dirty="0">
                <a:solidFill>
                  <a:prstClr val="black"/>
                </a:solidFill>
                <a:latin typeface="Calibri" panose="020F0502020204030204"/>
                <a:ea typeface="+mn-ea"/>
                <a:cs typeface="+mn-cs"/>
              </a:rPr>
              <a:t>Date 07/09/2023</a:t>
            </a:r>
          </a:p>
          <a:p>
            <a:pPr defTabSz="457200">
              <a:buClrTx/>
              <a:buFontTx/>
              <a:buNone/>
            </a:pPr>
            <a:endParaRPr lang="en-US" sz="1100" kern="1200" dirty="0">
              <a:solidFill>
                <a:prstClr val="black"/>
              </a:solidFill>
              <a:latin typeface="Calibri" panose="020F0502020204030204"/>
              <a:ea typeface="+mn-ea"/>
              <a:cs typeface="+mn-cs"/>
            </a:endParaRPr>
          </a:p>
          <a:p>
            <a:pPr defTabSz="457200">
              <a:buClrTx/>
              <a:buFontTx/>
              <a:buNone/>
            </a:pPr>
            <a:endParaRPr lang="en-US" sz="1100" kern="1200" dirty="0">
              <a:solidFill>
                <a:prstClr val="black"/>
              </a:solidFill>
              <a:latin typeface="Calibri" panose="020F0502020204030204"/>
              <a:ea typeface="+mn-ea"/>
              <a:cs typeface="+mn-cs"/>
            </a:endParaRP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4be957746d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4be957746d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Think about our world today – it's all about fancy technology, right? We use our fingerprints to unlock our phones, and we've got cameras that can recognize our faces to make things more secure. These are all thanks to something called "biometric technology." It's become a big part of our lives.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today, I want to talk about something important. I want to take you on a journey to understand how this technology affects our privacy. And even more interestingly, I want to explore how regular folks like us really feel about it, especially when we're just doing our regular supermarket shopping.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let's dive in and figure out what's going on with this tech and our privacy in everyday life.</a:t>
            </a:r>
          </a:p>
          <a:p>
            <a:pPr marL="0" lvl="0" indent="0" algn="l" rtl="0">
              <a:spcBef>
                <a:spcPts val="0"/>
              </a:spcBef>
              <a:spcAft>
                <a:spcPts val="0"/>
              </a:spcAft>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4be957746d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4be957746d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Purpose of the Study</a:t>
            </a:r>
          </a:p>
          <a:p>
            <a:pPr marL="0" lvl="0" indent="0" algn="l" rtl="0">
              <a:spcBef>
                <a:spcPts val="0"/>
              </a:spcBef>
              <a:spcAft>
                <a:spcPts val="0"/>
              </a:spcAft>
              <a:buNone/>
            </a:pPr>
            <a:r>
              <a:rPr lang="en-US" dirty="0"/>
              <a:t>But first, let us ponder the purpose of our endeavor.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seek to understand how biometric technology is changing the way we shop. How does it affect your experience in the supermarket aisle?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Our objectives are clear: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explore the impact of biometric technology in supermarkets.</a:t>
            </a:r>
          </a:p>
          <a:p>
            <a:pPr marL="0" lvl="0" indent="0" algn="l" rtl="0">
              <a:spcBef>
                <a:spcPts val="0"/>
              </a:spcBef>
              <a:spcAft>
                <a:spcPts val="0"/>
              </a:spcAft>
              <a:buNone/>
            </a:pPr>
            <a:r>
              <a:rPr lang="en-US" dirty="0"/>
              <a:t>To investigate the privacy concerns it may raise.</a:t>
            </a:r>
          </a:p>
          <a:p>
            <a:pPr marL="0" lvl="0" indent="0" algn="l" rtl="0">
              <a:spcBef>
                <a:spcPts val="0"/>
              </a:spcBef>
              <a:spcAft>
                <a:spcPts val="0"/>
              </a:spcAft>
              <a:buNone/>
            </a:pPr>
            <a:r>
              <a:rPr lang="en-US" dirty="0"/>
              <a:t>And most importantly, to provide valuable insights for those who shape the future of retail.</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71039456d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71039456d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we set sail on this exploration, we must recognize the gap in our understanding of biometrics in supermarkets.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While biometrics are increasingly common in our daily lives, there's surprisingly little research on how consumers perceive them in the context of grocery shopping.</a:t>
            </a:r>
          </a:p>
          <a:p>
            <a:pPr marL="228600" lvl="0" indent="-228600" algn="l" rtl="0">
              <a:spcBef>
                <a:spcPts val="0"/>
              </a:spcBef>
              <a:spcAft>
                <a:spcPts val="0"/>
              </a:spcAft>
              <a:buFont typeface="+mj-lt"/>
              <a:buAutoNum type="arabicPeriod"/>
            </a:pPr>
            <a:endParaRPr lang="en-US" b="1" dirty="0"/>
          </a:p>
          <a:p>
            <a:pPr marL="228600" lvl="0" indent="-228600" algn="l" rtl="0">
              <a:spcBef>
                <a:spcPts val="0"/>
              </a:spcBef>
              <a:spcAft>
                <a:spcPts val="0"/>
              </a:spcAft>
              <a:buFont typeface="+mj-lt"/>
              <a:buAutoNum type="arabicPeriod"/>
            </a:pPr>
            <a:r>
              <a:rPr lang="en-US" b="1" dirty="0"/>
              <a:t>References like Meden et al. (2021) and </a:t>
            </a:r>
            <a:r>
              <a:rPr lang="en-US" b="1" dirty="0" err="1"/>
              <a:t>Pizzi</a:t>
            </a:r>
            <a:r>
              <a:rPr lang="en-US" b="1" dirty="0"/>
              <a:t> et al. (2022) have hinted at the need to address privacy concerns.</a:t>
            </a:r>
          </a:p>
          <a:p>
            <a:pPr marL="228600" lvl="0" indent="-228600" algn="l" rtl="0">
              <a:spcBef>
                <a:spcPts val="0"/>
              </a:spcBef>
              <a:spcAft>
                <a:spcPts val="0"/>
              </a:spcAft>
              <a:buFont typeface="+mj-lt"/>
              <a:buAutoNum type="arabicPeriod"/>
            </a:pPr>
            <a:r>
              <a:rPr lang="en-US" b="1" dirty="0"/>
              <a:t>Slack, Singh, and Sharma (2020) and Rahman et al. (2022) underscore the importance of understanding consumer attitudes. </a:t>
            </a:r>
          </a:p>
          <a:p>
            <a:pPr marL="228600" lvl="0" indent="-228600" algn="l" rtl="0">
              <a:spcBef>
                <a:spcPts val="0"/>
              </a:spcBef>
              <a:spcAft>
                <a:spcPts val="0"/>
              </a:spcAft>
              <a:buFont typeface="+mj-lt"/>
              <a:buAutoNum type="arabicPeriod"/>
            </a:pPr>
            <a:r>
              <a:rPr lang="en-US" b="1" dirty="0"/>
              <a:t>De Keyser et al. (2021) suggest the need to explore factors influencing biometric adoption.</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References:</a:t>
            </a:r>
          </a:p>
          <a:p>
            <a:pPr marL="0" lvl="0" indent="0" algn="l" rtl="0">
              <a:spcBef>
                <a:spcPts val="0"/>
              </a:spcBef>
              <a:spcAft>
                <a:spcPts val="0"/>
              </a:spcAft>
              <a:buNone/>
            </a:pPr>
            <a:r>
              <a:rPr lang="en-US" dirty="0"/>
              <a:t>De Keyser, A., et al. (2021). "Opportunities and challenges of using biometrics for business: Developing a research agenda." Journal of Business Research 136: 52-62.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Meden, B., et al. (2021). "Privacy–enhancing face biometrics: A comprehensive survey." IEEE Transactions on Information Forensics and Security 16: 4147-4183.</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Pizzi</a:t>
            </a:r>
            <a:r>
              <a:rPr lang="en-US" dirty="0"/>
              <a:t>, G., et al. (2022). "Privacy concerns and justice perceptions with the disclosure of biometric versus behavioral data for personalized pricing tell me who you are, I’ll tell you how much you pay. Consumers’ fairness and privacy perceptions with personalized pricing." Journal of Business Research 148: 420-432.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Rahman, M., et al. (2022). "An empirical analysis of cashless payment systems for business transactions." Journal of Open Innovation: Technology, Market, and Complexity 8(4): 213.</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Slack, N., G. Singh and S. Sharma (2020). "The effect of supermarket service quality dimensions and customer satisfaction on customer loyalty and disloyalty dimensions." International Journal of Quality and Service Sciences 12(3): 297-318.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4be957746d_2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4be957746d_2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bridge this gap, we've crafted a set of essential research questions: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Our key inquiries include:</a:t>
            </a:r>
          </a:p>
          <a:p>
            <a:pPr marL="0" lvl="0" indent="0" algn="l" rtl="0">
              <a:lnSpc>
                <a:spcPct val="150000"/>
              </a:lnSpc>
              <a:spcBef>
                <a:spcPts val="0"/>
              </a:spcBef>
              <a:spcAft>
                <a:spcPts val="0"/>
              </a:spcAft>
              <a:buNone/>
            </a:pPr>
            <a:endParaRPr lang="en-US" dirty="0"/>
          </a:p>
          <a:p>
            <a:pPr marL="228600" lvl="0" indent="-228600" algn="l" rtl="0">
              <a:lnSpc>
                <a:spcPct val="150000"/>
              </a:lnSpc>
              <a:spcBef>
                <a:spcPts val="0"/>
              </a:spcBef>
              <a:spcAft>
                <a:spcPts val="0"/>
              </a:spcAft>
              <a:buFont typeface="+mj-lt"/>
              <a:buAutoNum type="arabicPeriod"/>
            </a:pPr>
            <a:r>
              <a:rPr lang="en-US" dirty="0"/>
              <a:t>How do consumers perceive biometric technology in supermarkets?</a:t>
            </a:r>
          </a:p>
          <a:p>
            <a:pPr marL="228600" lvl="0" indent="-228600" algn="l" rtl="0">
              <a:lnSpc>
                <a:spcPct val="150000"/>
              </a:lnSpc>
              <a:spcBef>
                <a:spcPts val="0"/>
              </a:spcBef>
              <a:spcAft>
                <a:spcPts val="0"/>
              </a:spcAft>
              <a:buFont typeface="+mj-lt"/>
              <a:buAutoNum type="arabicPeriod"/>
            </a:pPr>
            <a:r>
              <a:rPr lang="en-US" dirty="0"/>
              <a:t>What specific privacy concerns are associated with supermarket biometrics?</a:t>
            </a:r>
          </a:p>
          <a:p>
            <a:pPr marL="228600" lvl="0" indent="-228600" algn="l" rtl="0">
              <a:lnSpc>
                <a:spcPct val="150000"/>
              </a:lnSpc>
              <a:spcBef>
                <a:spcPts val="0"/>
              </a:spcBef>
              <a:spcAft>
                <a:spcPts val="0"/>
              </a:spcAft>
              <a:buFont typeface="+mj-lt"/>
              <a:buAutoNum type="arabicPeriod"/>
            </a:pPr>
            <a:r>
              <a:rPr lang="en-US" dirty="0"/>
              <a:t>What strategies can enhance public acceptance of biometrics in supermarkets?</a:t>
            </a:r>
          </a:p>
          <a:p>
            <a:pPr marL="0" lvl="0" indent="0" algn="l" rtl="0">
              <a:lnSpc>
                <a:spcPct val="150000"/>
              </a:lnSpc>
              <a:spcBef>
                <a:spcPts val="0"/>
              </a:spcBef>
              <a:spcAft>
                <a:spcPts val="0"/>
              </a:spcAft>
              <a:buFont typeface="+mj-lt"/>
              <a:buNone/>
            </a:pPr>
            <a:endParaRPr lang="en-US" dirty="0"/>
          </a:p>
          <a:p>
            <a:pPr marL="0" lvl="0" indent="0" algn="l" rtl="0">
              <a:lnSpc>
                <a:spcPct val="150000"/>
              </a:lnSpc>
              <a:spcBef>
                <a:spcPts val="0"/>
              </a:spcBef>
              <a:spcAft>
                <a:spcPts val="0"/>
              </a:spcAft>
              <a:buFont typeface="+mj-lt"/>
              <a:buNone/>
            </a:pPr>
            <a:endParaRPr lang="en-US" dirty="0"/>
          </a:p>
          <a:p>
            <a:pPr marL="0" lvl="0" indent="0" algn="l" rtl="0">
              <a:spcBef>
                <a:spcPts val="0"/>
              </a:spcBef>
              <a:spcAft>
                <a:spcPts val="0"/>
              </a:spcAft>
              <a:buNone/>
            </a:pPr>
            <a:r>
              <a:rPr lang="en-US" dirty="0"/>
              <a:t>Our main aim is clear: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strive to understand the intricate relationship between biometric technology, privacy concerns, and public perception within the realm of supermarket shopping.</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71039456d0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71039456d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fulfill this aim, we have two guiding hypotheses: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Hypothesis 1: Privacy concerns associated with biometric technology in supermarkets vary across demographic groups.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Hypothesis 2: The level of convenience provided by biometric technology in supermarkets significantly impacts consumers' acceptance compared to their privacy concerns.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r>
              <a:rPr lang="en-US" b="1" dirty="0"/>
              <a:t>This hypothesis </a:t>
            </a:r>
            <a:r>
              <a:rPr lang="en-US" dirty="0"/>
              <a:t>suggests that individuals from different demographic backgrounds, such as age, gender, income, or education level, may have varying levels of privacy concerns when it comes to using biometric technology in supermarkets. The hypothesis implies that factors related to personal demographics might influence how people perceive and prioritize their privacy when interacting with biometrics in a supermarket setting.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instance, younger individuals might be more accustomed to technology and, therefore, less concerned about privacy, while older individuals may have higher privacy concerns due to less familiarity with biometrics. Gender, income, and education levels could also impact how people view the privacy implications of using biometrics in supermarkets.)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r>
              <a:rPr lang="en-US" b="1" dirty="0"/>
              <a:t>This hypothesis </a:t>
            </a:r>
            <a:r>
              <a:rPr lang="en-US" dirty="0"/>
              <a:t>posits that the extent to which consumers value the convenience offered by biometric technology in supermarkets plays a crucial role in determining their acceptance of these systems. It suggests that if the convenience factor is perceived as high and outweighs privacy concerns, individuals are more likely to accept and use biometrics in supermarket shopping.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Conversely, if privacy concerns outweigh the perceived convenience, consumers may be less inclined to embrace biometric technology in this context. This hypothesis recognizes that convenience and privacy are </a:t>
            </a:r>
            <a:r>
              <a:rPr lang="en-US" b="1" dirty="0"/>
              <a:t>two competing </a:t>
            </a:r>
            <a:r>
              <a:rPr lang="en-US" dirty="0"/>
              <a:t>factors, and their relative importance influences consumer acceptance.)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71039456d0_0_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71039456d0_0_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talk about how we plan to unearth these answers.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Our chosen path is a </a:t>
            </a:r>
            <a:r>
              <a:rPr lang="en-US" b="1" dirty="0"/>
              <a:t>mixed methods </a:t>
            </a:r>
            <a:r>
              <a:rPr lang="en-US" dirty="0"/>
              <a:t>approach. We'll use both </a:t>
            </a:r>
            <a:r>
              <a:rPr lang="en-US" b="1" dirty="0"/>
              <a:t>quantitative </a:t>
            </a:r>
            <a:r>
              <a:rPr lang="en-US" dirty="0"/>
              <a:t>research through </a:t>
            </a:r>
            <a:r>
              <a:rPr lang="en-US" b="1" dirty="0"/>
              <a:t>surveys</a:t>
            </a:r>
            <a:r>
              <a:rPr lang="en-US" dirty="0"/>
              <a:t> and </a:t>
            </a:r>
            <a:r>
              <a:rPr lang="en-US" b="1" dirty="0"/>
              <a:t>qualitative</a:t>
            </a:r>
            <a:r>
              <a:rPr lang="en-US" dirty="0"/>
              <a:t> research via </a:t>
            </a:r>
            <a:r>
              <a:rPr lang="en-US" b="1" dirty="0"/>
              <a:t>interviews</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Quantitative</a:t>
            </a:r>
            <a:r>
              <a:rPr lang="en-US" dirty="0"/>
              <a:t> research helps us </a:t>
            </a:r>
            <a:r>
              <a:rPr lang="en-US" b="1" dirty="0"/>
              <a:t>identify</a:t>
            </a:r>
            <a:r>
              <a:rPr lang="en-US" dirty="0"/>
              <a:t> trends, while </a:t>
            </a:r>
            <a:r>
              <a:rPr lang="en-US" b="1" dirty="0"/>
              <a:t>qualitative</a:t>
            </a:r>
            <a:r>
              <a:rPr lang="en-US" dirty="0"/>
              <a:t> research provides </a:t>
            </a:r>
            <a:r>
              <a:rPr lang="en-US" b="1" dirty="0"/>
              <a:t>context</a:t>
            </a:r>
            <a:r>
              <a:rPr lang="en-US" dirty="0"/>
              <a:t> and the "</a:t>
            </a:r>
            <a:r>
              <a:rPr lang="en-US" b="1" dirty="0"/>
              <a:t>why</a:t>
            </a:r>
            <a:r>
              <a:rPr lang="en-US" dirty="0"/>
              <a:t>" behind these trends.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 could be a question: </a:t>
            </a:r>
          </a:p>
          <a:p>
            <a:pPr marL="0" lvl="0" indent="0" algn="l" rtl="0">
              <a:spcBef>
                <a:spcPts val="0"/>
              </a:spcBef>
              <a:spcAft>
                <a:spcPts val="0"/>
              </a:spcAft>
              <a:buNone/>
            </a:pPr>
            <a:r>
              <a:rPr lang="en-US" dirty="0"/>
              <a:t>How can quantitative research </a:t>
            </a:r>
            <a:r>
              <a:rPr lang="en-US" b="1" dirty="0"/>
              <a:t>complement and enhance </a:t>
            </a:r>
            <a:r>
              <a:rPr lang="en-US" dirty="0"/>
              <a:t>qualitative research?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Answer would be:</a:t>
            </a:r>
          </a:p>
          <a:p>
            <a:pPr marL="0" lvl="0" indent="0" algn="l" rtl="0">
              <a:spcBef>
                <a:spcPts val="0"/>
              </a:spcBef>
              <a:spcAft>
                <a:spcPts val="0"/>
              </a:spcAft>
              <a:buNone/>
            </a:pPr>
            <a:endParaRPr lang="en-US" dirty="0"/>
          </a:p>
          <a:p>
            <a:pPr marL="228600" lvl="0" indent="-228600" algn="l" rtl="0">
              <a:spcBef>
                <a:spcPts val="0"/>
              </a:spcBef>
              <a:spcAft>
                <a:spcPts val="0"/>
              </a:spcAft>
              <a:buFont typeface="+mj-lt"/>
              <a:buAutoNum type="arabicPeriod"/>
            </a:pPr>
            <a:r>
              <a:rPr lang="en-US" b="1" dirty="0"/>
              <a:t>Validation of Qualitative Findings</a:t>
            </a:r>
            <a:r>
              <a:rPr lang="en-US" dirty="0"/>
              <a:t>: </a:t>
            </a:r>
            <a:r>
              <a:rPr lang="en-US" strike="sngStrike" dirty="0"/>
              <a:t>Quantitative data can help validate qualitative finding</a:t>
            </a:r>
            <a:r>
              <a:rPr lang="en-US" dirty="0"/>
              <a:t>s</a:t>
            </a:r>
            <a:r>
              <a:rPr lang="en-US" b="0" i="0" u="none" baseline="0" dirty="0"/>
              <a:t>(Bryman, 2006; Yu, 2009)</a:t>
            </a:r>
            <a:r>
              <a:rPr lang="en-US" dirty="0"/>
              <a:t>. For example, if qualitative interviews reveal privacy concerns among consumers, quantitative surveys can confirm the prevalence and extent of these concerns within a larger population.</a:t>
            </a:r>
          </a:p>
          <a:p>
            <a:pPr marL="228600" lvl="0" indent="-228600" algn="l" rtl="0">
              <a:spcBef>
                <a:spcPts val="0"/>
              </a:spcBef>
              <a:spcAft>
                <a:spcPts val="0"/>
              </a:spcAft>
              <a:buFont typeface="+mj-lt"/>
              <a:buAutoNum type="arabicPeriod"/>
            </a:pPr>
            <a:r>
              <a:rPr lang="en-US" b="1" dirty="0"/>
              <a:t>Identifying Trends and Patterns</a:t>
            </a:r>
            <a:r>
              <a:rPr lang="en-US" dirty="0"/>
              <a:t>: </a:t>
            </a:r>
            <a:r>
              <a:rPr lang="en-US" strike="sngStrike" dirty="0"/>
              <a:t>Quantitative analysis can identify trends and patterns within the data</a:t>
            </a:r>
            <a:r>
              <a:rPr lang="en-US" b="0" i="0" u="none" baseline="0" dirty="0"/>
              <a:t>(Bryman, 2016; Morse, 1991)</a:t>
            </a:r>
            <a:r>
              <a:rPr lang="en-US" dirty="0"/>
              <a:t>. For instance, it can reveal demographic factors (such as age, gender, or income) that significantly influence privacy concerns, adding nuance to qualitative findings.</a:t>
            </a:r>
          </a:p>
          <a:p>
            <a:pPr marL="228600" lvl="0" indent="-228600" algn="l" rtl="0">
              <a:spcBef>
                <a:spcPts val="0"/>
              </a:spcBef>
              <a:spcAft>
                <a:spcPts val="0"/>
              </a:spcAft>
              <a:buFont typeface="+mj-lt"/>
              <a:buAutoNum type="arabicPeriod"/>
            </a:pPr>
            <a:r>
              <a:rPr lang="en-US" b="1" dirty="0"/>
              <a:t>Statistical Significance</a:t>
            </a:r>
            <a:r>
              <a:rPr lang="en-US" dirty="0"/>
              <a:t>: Quantitative research can assess the statistical significance of relationships or differences, confirming whether observed trends are substantial or due to chance</a:t>
            </a:r>
            <a:r>
              <a:rPr lang="en-US" b="0" i="0" u="none" baseline="0" dirty="0"/>
              <a:t>(Onwuegbuzie &amp; Johnson, 2006)</a:t>
            </a:r>
            <a:r>
              <a:rPr lang="en-US" dirty="0"/>
              <a:t>. This statistical rigor enhances the credibility of research outcomes.</a:t>
            </a:r>
          </a:p>
          <a:p>
            <a:pPr marL="228600" lvl="0" indent="-228600" algn="l" rtl="0">
              <a:spcBef>
                <a:spcPts val="0"/>
              </a:spcBef>
              <a:spcAft>
                <a:spcPts val="0"/>
              </a:spcAft>
              <a:buFont typeface="+mj-lt"/>
              <a:buAutoNum type="arabicPeriod"/>
            </a:pPr>
            <a:r>
              <a:rPr lang="en-US" b="1" dirty="0"/>
              <a:t>Comparative Analysis</a:t>
            </a:r>
            <a:r>
              <a:rPr lang="en-US" dirty="0"/>
              <a:t>: Quantitative data can facilitate comparative analysis</a:t>
            </a:r>
            <a:r>
              <a:rPr lang="en-US" b="0" i="0" u="none" baseline="0" dirty="0"/>
              <a:t>(Flick, 2018)</a:t>
            </a:r>
            <a:r>
              <a:rPr lang="en-US" dirty="0"/>
              <a:t>. We can compare the acceptance of biometric technology in supermarkets with its acceptance.</a:t>
            </a:r>
          </a:p>
          <a:p>
            <a:pPr marL="228600" lvl="0" indent="-228600" algn="l" rtl="0">
              <a:spcBef>
                <a:spcPts val="0"/>
              </a:spcBef>
              <a:spcAft>
                <a:spcPts val="0"/>
              </a:spcAft>
              <a:buFont typeface="+mj-lt"/>
              <a:buAutoNum type="arabicPeriod"/>
            </a:pPr>
            <a:endParaRPr lang="en-US" dirty="0"/>
          </a:p>
          <a:p>
            <a:pPr marL="228600" lvl="0" indent="-228600" algn="l" rtl="0">
              <a:spcBef>
                <a:spcPts val="0"/>
              </a:spcBef>
              <a:spcAft>
                <a:spcPts val="0"/>
              </a:spcAft>
              <a:buFont typeface="+mj-lt"/>
              <a:buAutoNum type="arabicPeriod"/>
            </a:pPr>
            <a:endParaRPr lang="en-US" dirty="0"/>
          </a:p>
          <a:p>
            <a:pPr marL="0" lvl="0" indent="0" algn="l" rtl="0">
              <a:spcBef>
                <a:spcPts val="0"/>
              </a:spcBef>
              <a:spcAft>
                <a:spcPts val="0"/>
              </a:spcAft>
              <a:buFont typeface="+mj-lt"/>
              <a:buNone/>
            </a:pPr>
            <a:r>
              <a:rPr lang="en-US" b="1" i="0" dirty="0">
                <a:solidFill>
                  <a:srgbClr val="374151"/>
                </a:solidFill>
                <a:effectLst/>
                <a:latin typeface="Söhne"/>
              </a:rPr>
              <a:t>Thank you for joining me  on this quest.</a:t>
            </a:r>
          </a:p>
          <a:p>
            <a:pPr marL="0" lvl="0" indent="0" algn="l" rtl="0">
              <a:spcBef>
                <a:spcPts val="0"/>
              </a:spcBef>
              <a:spcAft>
                <a:spcPts val="0"/>
              </a:spcAft>
              <a:buFont typeface="+mj-lt"/>
              <a:buNone/>
            </a:pPr>
            <a:endParaRPr lang="en-US" dirty="0"/>
          </a:p>
          <a:p>
            <a:pPr marL="0" lvl="0" indent="0" algn="l" rtl="0">
              <a:spcBef>
                <a:spcPts val="0"/>
              </a:spcBef>
              <a:spcAft>
                <a:spcPts val="0"/>
              </a:spcAft>
              <a:buFont typeface="+mj-lt"/>
              <a:buNone/>
            </a:pPr>
            <a:r>
              <a:rPr lang="en-US" dirty="0"/>
              <a:t>References:</a:t>
            </a:r>
          </a:p>
          <a:p>
            <a:pPr marL="0" lvl="0" indent="0" algn="l" rtl="0">
              <a:spcBef>
                <a:spcPts val="0"/>
              </a:spcBef>
              <a:spcAft>
                <a:spcPts val="0"/>
              </a:spcAft>
              <a:buFont typeface="+mj-lt"/>
              <a:buNone/>
            </a:pPr>
            <a:r>
              <a:rPr lang="en-US" b="0" i="0" u="none" baseline="0" dirty="0"/>
              <a:t>Bryman, A. (2006). Integrating quantitative and qualitative research: how is it done? </a:t>
            </a:r>
            <a:r>
              <a:rPr lang="en-US" b="0" i="1" u="none" baseline="0" dirty="0"/>
              <a:t>Qualitative research</a:t>
            </a:r>
            <a:r>
              <a:rPr lang="en-US" b="0" i="0" u="none" baseline="0" dirty="0"/>
              <a:t>,</a:t>
            </a:r>
            <a:r>
              <a:rPr lang="en-US" b="0" i="1" u="none" baseline="0" dirty="0"/>
              <a:t> 6</a:t>
            </a:r>
            <a:r>
              <a:rPr lang="en-US" b="0" i="0" u="none" baseline="0" dirty="0"/>
              <a:t>(1), 97-113. </a:t>
            </a:r>
          </a:p>
          <a:p>
            <a:pPr marL="0" lvl="0" indent="0" algn="l" rtl="0">
              <a:spcBef>
                <a:spcPts val="0"/>
              </a:spcBef>
              <a:spcAft>
                <a:spcPts val="0"/>
              </a:spcAft>
              <a:buFont typeface="+mj-lt"/>
              <a:buNone/>
            </a:pPr>
            <a:r>
              <a:rPr lang="en-US" b="0" i="0" u="none" baseline="0" dirty="0"/>
              <a:t>Bryman, A. (2016). </a:t>
            </a:r>
            <a:r>
              <a:rPr lang="en-US" b="0" i="1" u="none" baseline="0" dirty="0"/>
              <a:t>Social research methods</a:t>
            </a:r>
            <a:r>
              <a:rPr lang="en-US" b="0" i="0" u="none" baseline="0" dirty="0"/>
              <a:t>. Oxford university press. </a:t>
            </a:r>
          </a:p>
          <a:p>
            <a:pPr marL="0" lvl="0" indent="0" algn="l" rtl="0">
              <a:spcBef>
                <a:spcPts val="0"/>
              </a:spcBef>
              <a:spcAft>
                <a:spcPts val="0"/>
              </a:spcAft>
              <a:buFont typeface="+mj-lt"/>
              <a:buNone/>
            </a:pPr>
            <a:r>
              <a:rPr lang="en-US" b="0" i="0" u="none" baseline="0" dirty="0"/>
              <a:t>Flick, U. (2018). Designing qualitative research. </a:t>
            </a:r>
            <a:r>
              <a:rPr lang="en-US" b="0" i="1" u="none" baseline="0" dirty="0"/>
              <a:t>Designing Qualitative Research</a:t>
            </a:r>
            <a:r>
              <a:rPr lang="en-US" b="0" i="0" u="none" baseline="0" dirty="0"/>
              <a:t>, 1-200. </a:t>
            </a:r>
          </a:p>
          <a:p>
            <a:pPr marL="0" lvl="0" indent="0" algn="l" rtl="0">
              <a:spcBef>
                <a:spcPts val="0"/>
              </a:spcBef>
              <a:spcAft>
                <a:spcPts val="0"/>
              </a:spcAft>
              <a:buFont typeface="+mj-lt"/>
              <a:buNone/>
            </a:pPr>
            <a:r>
              <a:rPr lang="en-US" b="0" i="0" u="none" baseline="0" dirty="0"/>
              <a:t>Morse, J. M. (1991). Approaches to qualitative-quantitative methodological triangulation. </a:t>
            </a:r>
            <a:r>
              <a:rPr lang="en-US" b="0" i="1" u="none" baseline="0" dirty="0"/>
              <a:t>Nursing research</a:t>
            </a:r>
            <a:r>
              <a:rPr lang="en-US" b="0" i="0" u="none" baseline="0" dirty="0"/>
              <a:t>,</a:t>
            </a:r>
            <a:r>
              <a:rPr lang="en-US" b="0" i="1" u="none" baseline="0" dirty="0"/>
              <a:t> 40</a:t>
            </a:r>
            <a:r>
              <a:rPr lang="en-US" b="0" i="0" u="none" baseline="0" dirty="0"/>
              <a:t>(2), 120-123. </a:t>
            </a:r>
          </a:p>
          <a:p>
            <a:pPr marL="0" lvl="0" indent="0" algn="l" rtl="0">
              <a:spcBef>
                <a:spcPts val="0"/>
              </a:spcBef>
              <a:spcAft>
                <a:spcPts val="0"/>
              </a:spcAft>
              <a:buFont typeface="+mj-lt"/>
              <a:buNone/>
            </a:pPr>
            <a:r>
              <a:rPr lang="en-US" b="0" i="0" u="none" baseline="0" dirty="0"/>
              <a:t>Onwuegbuzie, A. J., &amp; Johnson, R. B. (2006). The validity issue in mixed research. </a:t>
            </a:r>
            <a:r>
              <a:rPr lang="en-US" b="0" i="1" u="none" baseline="0" dirty="0"/>
              <a:t>Research in the Schools</a:t>
            </a:r>
            <a:r>
              <a:rPr lang="en-US" b="0" i="0" u="none" baseline="0" dirty="0"/>
              <a:t>,</a:t>
            </a:r>
            <a:r>
              <a:rPr lang="en-US" b="0" i="1" u="none" baseline="0" dirty="0"/>
              <a:t> 13</a:t>
            </a:r>
            <a:r>
              <a:rPr lang="en-US" b="0" i="0" u="none" baseline="0" dirty="0"/>
              <a:t>(1), 48-63. </a:t>
            </a:r>
          </a:p>
          <a:p>
            <a:pPr marL="0" lvl="0" indent="0" algn="l" rtl="0">
              <a:spcBef>
                <a:spcPts val="0"/>
              </a:spcBef>
              <a:spcAft>
                <a:spcPts val="0"/>
              </a:spcAft>
              <a:buFont typeface="+mj-lt"/>
              <a:buNone/>
            </a:pPr>
            <a:r>
              <a:rPr lang="en-US" b="0" i="0" u="none" baseline="0" dirty="0"/>
              <a:t>Yu, C. H. (2009). Book review: Creswell, J., &amp; Plano Clark, V.(2007). Designing and conducting mixed methods research. Thousand oaks, CA: sage. </a:t>
            </a:r>
            <a:r>
              <a:rPr lang="en-US" b="0" i="1" u="none" baseline="0" dirty="0"/>
              <a:t>Organizational Research Methods</a:t>
            </a:r>
            <a:r>
              <a:rPr lang="en-US" b="0" i="0" u="none" baseline="0" dirty="0"/>
              <a:t>,</a:t>
            </a:r>
            <a:r>
              <a:rPr lang="en-US" b="0" i="1" u="none" baseline="0" dirty="0"/>
              <a:t> 12</a:t>
            </a:r>
            <a:r>
              <a:rPr lang="en-US" b="0" i="0" u="none" baseline="0" dirty="0"/>
              <a:t>(4), 801-804. </a:t>
            </a:r>
          </a:p>
          <a:p>
            <a:pPr marL="0" lvl="0" indent="0" algn="l" rtl="0">
              <a:spcBef>
                <a:spcPts val="0"/>
              </a:spcBef>
              <a:spcAft>
                <a:spcPts val="0"/>
              </a:spcAft>
              <a:buFont typeface="+mj-lt"/>
              <a:buNone/>
            </a:pPr>
            <a:endParaRPr lang="en-US" b="0" i="1" u="none" baseline="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7"/>
        <p:cNvGrpSpPr/>
        <p:nvPr/>
      </p:nvGrpSpPr>
      <p:grpSpPr>
        <a:xfrm>
          <a:off x="0" y="0"/>
          <a:ext cx="0" cy="0"/>
          <a:chOff x="0" y="0"/>
          <a:chExt cx="0" cy="0"/>
        </a:xfrm>
      </p:grpSpPr>
      <p:sp>
        <p:nvSpPr>
          <p:cNvPr id="7758" name="Google Shape;7758;g17249732de1_1_17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9" name="Google Shape;7759;g17249732de1_1_17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08900" y="983619"/>
            <a:ext cx="6070200" cy="17955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5200"/>
              <a:buNone/>
              <a:defRPr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08900" y="3969778"/>
            <a:ext cx="4680300" cy="41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latin typeface="DM Sans"/>
                <a:ea typeface="DM Sans"/>
                <a:cs typeface="DM Sans"/>
                <a:sym typeface="DM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ctrTitle" idx="2"/>
          </p:nvPr>
        </p:nvSpPr>
        <p:spPr>
          <a:xfrm>
            <a:off x="708900" y="2751100"/>
            <a:ext cx="4763700" cy="10707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5200"/>
              <a:buNone/>
              <a:defRPr sz="33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5"/>
        <p:cNvGrpSpPr/>
        <p:nvPr/>
      </p:nvGrpSpPr>
      <p:grpSpPr>
        <a:xfrm>
          <a:off x="0" y="0"/>
          <a:ext cx="0" cy="0"/>
          <a:chOff x="0" y="0"/>
          <a:chExt cx="0" cy="0"/>
        </a:xfrm>
      </p:grpSpPr>
      <p:sp>
        <p:nvSpPr>
          <p:cNvPr id="166" name="Google Shape;166;p27"/>
          <p:cNvSpPr/>
          <p:nvPr/>
        </p:nvSpPr>
        <p:spPr>
          <a:xfrm>
            <a:off x="7685722" y="3292503"/>
            <a:ext cx="2349543" cy="1494896"/>
          </a:xfrm>
          <a:custGeom>
            <a:avLst/>
            <a:gdLst/>
            <a:ahLst/>
            <a:cxnLst/>
            <a:rect l="l" t="t" r="r" b="b"/>
            <a:pathLst>
              <a:path w="12767" h="8123" extrusionOk="0">
                <a:moveTo>
                  <a:pt x="4292" y="0"/>
                </a:moveTo>
                <a:cubicBezTo>
                  <a:pt x="3624" y="0"/>
                  <a:pt x="3013" y="89"/>
                  <a:pt x="2523" y="276"/>
                </a:cubicBezTo>
                <a:cubicBezTo>
                  <a:pt x="1216" y="762"/>
                  <a:pt x="152" y="1947"/>
                  <a:pt x="91" y="3315"/>
                </a:cubicBezTo>
                <a:cubicBezTo>
                  <a:pt x="0" y="4592"/>
                  <a:pt x="760" y="5808"/>
                  <a:pt x="1763" y="6598"/>
                </a:cubicBezTo>
                <a:cubicBezTo>
                  <a:pt x="2921" y="7553"/>
                  <a:pt x="4381" y="8122"/>
                  <a:pt x="5908" y="8122"/>
                </a:cubicBezTo>
                <a:cubicBezTo>
                  <a:pt x="5986" y="8122"/>
                  <a:pt x="6063" y="8121"/>
                  <a:pt x="6140" y="8118"/>
                </a:cubicBezTo>
                <a:cubicBezTo>
                  <a:pt x="7751" y="8087"/>
                  <a:pt x="9484" y="7419"/>
                  <a:pt x="10395" y="6051"/>
                </a:cubicBezTo>
                <a:cubicBezTo>
                  <a:pt x="12766" y="2405"/>
                  <a:pt x="7761" y="0"/>
                  <a:pt x="4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rot="-2869406" flipH="1">
            <a:off x="-1251707" y="-1255081"/>
            <a:ext cx="3084582" cy="2962980"/>
          </a:xfrm>
          <a:custGeom>
            <a:avLst/>
            <a:gdLst/>
            <a:ahLst/>
            <a:cxnLst/>
            <a:rect l="l" t="t" r="r" b="b"/>
            <a:pathLst>
              <a:path w="23862" h="22921" extrusionOk="0">
                <a:moveTo>
                  <a:pt x="8441" y="0"/>
                </a:moveTo>
                <a:cubicBezTo>
                  <a:pt x="6666" y="0"/>
                  <a:pt x="5137" y="451"/>
                  <a:pt x="4256" y="1616"/>
                </a:cubicBezTo>
                <a:cubicBezTo>
                  <a:pt x="3101" y="3136"/>
                  <a:pt x="3131" y="6328"/>
                  <a:pt x="2767" y="8091"/>
                </a:cubicBezTo>
                <a:cubicBezTo>
                  <a:pt x="2007" y="11799"/>
                  <a:pt x="1216" y="15477"/>
                  <a:pt x="396" y="19155"/>
                </a:cubicBezTo>
                <a:cubicBezTo>
                  <a:pt x="183" y="20249"/>
                  <a:pt x="1" y="21586"/>
                  <a:pt x="791" y="22377"/>
                </a:cubicBezTo>
                <a:cubicBezTo>
                  <a:pt x="1173" y="22771"/>
                  <a:pt x="1670" y="22920"/>
                  <a:pt x="2208" y="22920"/>
                </a:cubicBezTo>
                <a:cubicBezTo>
                  <a:pt x="2999" y="22920"/>
                  <a:pt x="3880" y="22598"/>
                  <a:pt x="4621" y="22255"/>
                </a:cubicBezTo>
                <a:cubicBezTo>
                  <a:pt x="8663" y="20431"/>
                  <a:pt x="12706" y="18638"/>
                  <a:pt x="16749" y="16784"/>
                </a:cubicBezTo>
                <a:cubicBezTo>
                  <a:pt x="18846" y="15842"/>
                  <a:pt x="21065" y="14778"/>
                  <a:pt x="22190" y="12772"/>
                </a:cubicBezTo>
                <a:cubicBezTo>
                  <a:pt x="23861" y="9762"/>
                  <a:pt x="22220" y="5811"/>
                  <a:pt x="19515" y="3744"/>
                </a:cubicBezTo>
                <a:cubicBezTo>
                  <a:pt x="17486" y="2196"/>
                  <a:pt x="12361" y="0"/>
                  <a:pt x="8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flipH="1">
            <a:off x="6654692" y="3849618"/>
            <a:ext cx="3380589" cy="3247333"/>
          </a:xfrm>
          <a:custGeom>
            <a:avLst/>
            <a:gdLst/>
            <a:ahLst/>
            <a:cxnLst/>
            <a:rect l="l" t="t" r="r" b="b"/>
            <a:pathLst>
              <a:path w="23862" h="22921" extrusionOk="0">
                <a:moveTo>
                  <a:pt x="8441" y="0"/>
                </a:moveTo>
                <a:cubicBezTo>
                  <a:pt x="6666" y="0"/>
                  <a:pt x="5137" y="451"/>
                  <a:pt x="4256" y="1616"/>
                </a:cubicBezTo>
                <a:cubicBezTo>
                  <a:pt x="3101" y="3136"/>
                  <a:pt x="3131" y="6328"/>
                  <a:pt x="2767" y="8091"/>
                </a:cubicBezTo>
                <a:cubicBezTo>
                  <a:pt x="2007" y="11799"/>
                  <a:pt x="1216" y="15477"/>
                  <a:pt x="396" y="19155"/>
                </a:cubicBezTo>
                <a:cubicBezTo>
                  <a:pt x="183" y="20249"/>
                  <a:pt x="1" y="21586"/>
                  <a:pt x="791" y="22377"/>
                </a:cubicBezTo>
                <a:cubicBezTo>
                  <a:pt x="1173" y="22771"/>
                  <a:pt x="1670" y="22920"/>
                  <a:pt x="2208" y="22920"/>
                </a:cubicBezTo>
                <a:cubicBezTo>
                  <a:pt x="2999" y="22920"/>
                  <a:pt x="3880" y="22598"/>
                  <a:pt x="4621" y="22255"/>
                </a:cubicBezTo>
                <a:cubicBezTo>
                  <a:pt x="8663" y="20431"/>
                  <a:pt x="12706" y="18638"/>
                  <a:pt x="16749" y="16784"/>
                </a:cubicBezTo>
                <a:cubicBezTo>
                  <a:pt x="18846" y="15842"/>
                  <a:pt x="21065" y="14778"/>
                  <a:pt x="22190" y="12772"/>
                </a:cubicBezTo>
                <a:cubicBezTo>
                  <a:pt x="23861" y="9762"/>
                  <a:pt x="22220" y="5811"/>
                  <a:pt x="19515" y="3744"/>
                </a:cubicBezTo>
                <a:cubicBezTo>
                  <a:pt x="17486" y="2196"/>
                  <a:pt x="12361" y="0"/>
                  <a:pt x="8441" y="0"/>
                </a:cubicBezTo>
                <a:close/>
              </a:path>
            </a:pathLst>
          </a:custGeom>
          <a:solidFill>
            <a:srgbClr val="FFD966">
              <a:alpha val="7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27"/>
          <p:cNvCxnSpPr/>
          <p:nvPr/>
        </p:nvCxnSpPr>
        <p:spPr>
          <a:xfrm>
            <a:off x="730950" y="492353"/>
            <a:ext cx="7681200" cy="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27"/>
          <p:cNvCxnSpPr/>
          <p:nvPr/>
        </p:nvCxnSpPr>
        <p:spPr>
          <a:xfrm>
            <a:off x="730950" y="492353"/>
            <a:ext cx="76812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27"/>
          <p:cNvCxnSpPr/>
          <p:nvPr/>
        </p:nvCxnSpPr>
        <p:spPr>
          <a:xfrm>
            <a:off x="730950" y="1005947"/>
            <a:ext cx="7681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72"/>
        <p:cNvGrpSpPr/>
        <p:nvPr/>
      </p:nvGrpSpPr>
      <p:grpSpPr>
        <a:xfrm>
          <a:off x="0" y="0"/>
          <a:ext cx="0" cy="0"/>
          <a:chOff x="0" y="0"/>
          <a:chExt cx="0" cy="0"/>
        </a:xfrm>
      </p:grpSpPr>
      <p:sp>
        <p:nvSpPr>
          <p:cNvPr id="173" name="Google Shape;173;p28"/>
          <p:cNvSpPr/>
          <p:nvPr/>
        </p:nvSpPr>
        <p:spPr>
          <a:xfrm rot="-5855615" flipH="1">
            <a:off x="7372166" y="-186766"/>
            <a:ext cx="2487917" cy="2053946"/>
          </a:xfrm>
          <a:custGeom>
            <a:avLst/>
            <a:gdLst/>
            <a:ahLst/>
            <a:cxnLst/>
            <a:rect l="l" t="t" r="r" b="b"/>
            <a:pathLst>
              <a:path w="14682" h="12121" extrusionOk="0">
                <a:moveTo>
                  <a:pt x="6224" y="1"/>
                </a:moveTo>
                <a:cubicBezTo>
                  <a:pt x="4939" y="1"/>
                  <a:pt x="3784" y="474"/>
                  <a:pt x="2797" y="2005"/>
                </a:cubicBezTo>
                <a:cubicBezTo>
                  <a:pt x="1095" y="4771"/>
                  <a:pt x="1" y="9026"/>
                  <a:pt x="3101" y="11275"/>
                </a:cubicBezTo>
                <a:cubicBezTo>
                  <a:pt x="3903" y="11859"/>
                  <a:pt x="4873" y="12120"/>
                  <a:pt x="5867" y="12120"/>
                </a:cubicBezTo>
                <a:cubicBezTo>
                  <a:pt x="6944" y="12120"/>
                  <a:pt x="8049" y="11813"/>
                  <a:pt x="8998" y="11275"/>
                </a:cubicBezTo>
                <a:cubicBezTo>
                  <a:pt x="10761" y="10242"/>
                  <a:pt x="12098" y="8570"/>
                  <a:pt x="13162" y="6807"/>
                </a:cubicBezTo>
                <a:cubicBezTo>
                  <a:pt x="14013" y="5470"/>
                  <a:pt x="14682" y="3676"/>
                  <a:pt x="13800" y="2400"/>
                </a:cubicBezTo>
                <a:cubicBezTo>
                  <a:pt x="13192" y="1518"/>
                  <a:pt x="12068" y="1214"/>
                  <a:pt x="11004" y="971"/>
                </a:cubicBezTo>
                <a:cubicBezTo>
                  <a:pt x="9282" y="601"/>
                  <a:pt x="7670" y="1"/>
                  <a:pt x="6224" y="1"/>
                </a:cubicBezTo>
                <a:close/>
              </a:path>
            </a:pathLst>
          </a:custGeom>
          <a:solidFill>
            <a:srgbClr val="FFD966">
              <a:alpha val="7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174;p28"/>
          <p:cNvCxnSpPr/>
          <p:nvPr/>
        </p:nvCxnSpPr>
        <p:spPr>
          <a:xfrm>
            <a:off x="730950" y="492353"/>
            <a:ext cx="7681200" cy="0"/>
          </a:xfrm>
          <a:prstGeom prst="straightConnector1">
            <a:avLst/>
          </a:prstGeom>
          <a:noFill/>
          <a:ln w="9525" cap="flat" cmpd="sng">
            <a:solidFill>
              <a:schemeClr val="dk1"/>
            </a:solidFill>
            <a:prstDash val="solid"/>
            <a:round/>
            <a:headEnd type="none" w="med" len="med"/>
            <a:tailEnd type="none" w="med" len="med"/>
          </a:ln>
        </p:spPr>
      </p:cxnSp>
      <p:cxnSp>
        <p:nvCxnSpPr>
          <p:cNvPr id="175" name="Google Shape;175;p28"/>
          <p:cNvCxnSpPr/>
          <p:nvPr/>
        </p:nvCxnSpPr>
        <p:spPr>
          <a:xfrm>
            <a:off x="730950" y="492353"/>
            <a:ext cx="7681200" cy="0"/>
          </a:xfrm>
          <a:prstGeom prst="straightConnector1">
            <a:avLst/>
          </a:prstGeom>
          <a:noFill/>
          <a:ln w="9525" cap="flat" cmpd="sng">
            <a:solidFill>
              <a:schemeClr val="dk1"/>
            </a:solidFill>
            <a:prstDash val="solid"/>
            <a:round/>
            <a:headEnd type="none" w="med" len="med"/>
            <a:tailEnd type="none" w="med" len="med"/>
          </a:ln>
        </p:spPr>
      </p:cxnSp>
      <p:grpSp>
        <p:nvGrpSpPr>
          <p:cNvPr id="176" name="Google Shape;176;p28"/>
          <p:cNvGrpSpPr/>
          <p:nvPr/>
        </p:nvGrpSpPr>
        <p:grpSpPr>
          <a:xfrm>
            <a:off x="-1842029" y="1738050"/>
            <a:ext cx="4995806" cy="4733351"/>
            <a:chOff x="5279746" y="1738050"/>
            <a:chExt cx="4995806" cy="4733351"/>
          </a:xfrm>
        </p:grpSpPr>
        <p:sp>
          <p:nvSpPr>
            <p:cNvPr id="177" name="Google Shape;177;p28"/>
            <p:cNvSpPr/>
            <p:nvPr/>
          </p:nvSpPr>
          <p:spPr>
            <a:xfrm rot="1386295">
              <a:off x="5965936" y="2339801"/>
              <a:ext cx="3778296" cy="3480209"/>
            </a:xfrm>
            <a:custGeom>
              <a:avLst/>
              <a:gdLst/>
              <a:ahLst/>
              <a:cxnLst/>
              <a:rect l="l" t="t" r="r" b="b"/>
              <a:pathLst>
                <a:path w="13041" h="12012" extrusionOk="0">
                  <a:moveTo>
                    <a:pt x="7924" y="0"/>
                  </a:moveTo>
                  <a:cubicBezTo>
                    <a:pt x="7103" y="0"/>
                    <a:pt x="6184" y="173"/>
                    <a:pt x="5168" y="501"/>
                  </a:cubicBezTo>
                  <a:cubicBezTo>
                    <a:pt x="3587" y="988"/>
                    <a:pt x="2128" y="2021"/>
                    <a:pt x="1308" y="3510"/>
                  </a:cubicBezTo>
                  <a:cubicBezTo>
                    <a:pt x="1" y="5790"/>
                    <a:pt x="578" y="8890"/>
                    <a:pt x="2554" y="10593"/>
                  </a:cubicBezTo>
                  <a:cubicBezTo>
                    <a:pt x="3631" y="11537"/>
                    <a:pt x="5043" y="12012"/>
                    <a:pt x="6458" y="12012"/>
                  </a:cubicBezTo>
                  <a:cubicBezTo>
                    <a:pt x="7639" y="12012"/>
                    <a:pt x="8823" y="11682"/>
                    <a:pt x="9818" y="11018"/>
                  </a:cubicBezTo>
                  <a:cubicBezTo>
                    <a:pt x="11977" y="9559"/>
                    <a:pt x="13040" y="6702"/>
                    <a:pt x="12402" y="4179"/>
                  </a:cubicBezTo>
                  <a:cubicBezTo>
                    <a:pt x="11647" y="1271"/>
                    <a:pt x="10147" y="0"/>
                    <a:pt x="79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p:nvPr/>
          </p:nvSpPr>
          <p:spPr>
            <a:xfrm rot="-30">
              <a:off x="5279746" y="2991178"/>
              <a:ext cx="3778304" cy="3480207"/>
            </a:xfrm>
            <a:custGeom>
              <a:avLst/>
              <a:gdLst/>
              <a:ahLst/>
              <a:cxnLst/>
              <a:rect l="l" t="t" r="r" b="b"/>
              <a:pathLst>
                <a:path w="13041" h="12012" extrusionOk="0">
                  <a:moveTo>
                    <a:pt x="7924" y="0"/>
                  </a:moveTo>
                  <a:cubicBezTo>
                    <a:pt x="7103" y="0"/>
                    <a:pt x="6184" y="173"/>
                    <a:pt x="5168" y="501"/>
                  </a:cubicBezTo>
                  <a:cubicBezTo>
                    <a:pt x="3587" y="988"/>
                    <a:pt x="2128" y="2021"/>
                    <a:pt x="1308" y="3510"/>
                  </a:cubicBezTo>
                  <a:cubicBezTo>
                    <a:pt x="1" y="5790"/>
                    <a:pt x="578" y="8890"/>
                    <a:pt x="2554" y="10593"/>
                  </a:cubicBezTo>
                  <a:cubicBezTo>
                    <a:pt x="3631" y="11537"/>
                    <a:pt x="5043" y="12012"/>
                    <a:pt x="6458" y="12012"/>
                  </a:cubicBezTo>
                  <a:cubicBezTo>
                    <a:pt x="7639" y="12012"/>
                    <a:pt x="8823" y="11682"/>
                    <a:pt x="9818" y="11018"/>
                  </a:cubicBezTo>
                  <a:cubicBezTo>
                    <a:pt x="11977" y="9559"/>
                    <a:pt x="13040" y="6702"/>
                    <a:pt x="12402" y="4179"/>
                  </a:cubicBezTo>
                  <a:cubicBezTo>
                    <a:pt x="11647" y="1271"/>
                    <a:pt x="10147" y="0"/>
                    <a:pt x="7924" y="0"/>
                  </a:cubicBezTo>
                  <a:close/>
                </a:path>
              </a:pathLst>
            </a:custGeom>
            <a:solidFill>
              <a:srgbClr val="FFD966">
                <a:alpha val="7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 name="Google Shape;179;p28"/>
          <p:cNvCxnSpPr/>
          <p:nvPr/>
        </p:nvCxnSpPr>
        <p:spPr>
          <a:xfrm>
            <a:off x="730950" y="1005947"/>
            <a:ext cx="7681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5">
  <p:cSld name="CUSTOM_3">
    <p:spTree>
      <p:nvGrpSpPr>
        <p:cNvPr id="1" name="Shape 180"/>
        <p:cNvGrpSpPr/>
        <p:nvPr/>
      </p:nvGrpSpPr>
      <p:grpSpPr>
        <a:xfrm>
          <a:off x="0" y="0"/>
          <a:ext cx="0" cy="0"/>
          <a:chOff x="0" y="0"/>
          <a:chExt cx="0" cy="0"/>
        </a:xfrm>
      </p:grpSpPr>
      <p:sp>
        <p:nvSpPr>
          <p:cNvPr id="181" name="Google Shape;181;p2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Arial"/>
              <a:buNone/>
              <a:defRPr>
                <a:solidFill>
                  <a:schemeClr val="lt1"/>
                </a:solidFill>
                <a:latin typeface="Arial"/>
                <a:ea typeface="Arial"/>
                <a:cs typeface="Arial"/>
                <a:sym typeface="Arial"/>
              </a:defRPr>
            </a:lvl1pPr>
            <a:lvl2pPr lvl="1" rtl="0">
              <a:spcBef>
                <a:spcPts val="0"/>
              </a:spcBef>
              <a:spcAft>
                <a:spcPts val="0"/>
              </a:spcAft>
              <a:buSzPts val="3000"/>
              <a:buFont typeface="Arial"/>
              <a:buNone/>
              <a:defRPr>
                <a:latin typeface="Arial"/>
                <a:ea typeface="Arial"/>
                <a:cs typeface="Arial"/>
                <a:sym typeface="Arial"/>
              </a:defRPr>
            </a:lvl2pPr>
            <a:lvl3pPr lvl="2" rtl="0">
              <a:spcBef>
                <a:spcPts val="0"/>
              </a:spcBef>
              <a:spcAft>
                <a:spcPts val="0"/>
              </a:spcAft>
              <a:buSzPts val="3000"/>
              <a:buFont typeface="Arial"/>
              <a:buNone/>
              <a:defRPr>
                <a:latin typeface="Arial"/>
                <a:ea typeface="Arial"/>
                <a:cs typeface="Arial"/>
                <a:sym typeface="Arial"/>
              </a:defRPr>
            </a:lvl3pPr>
            <a:lvl4pPr lvl="3" rtl="0">
              <a:spcBef>
                <a:spcPts val="0"/>
              </a:spcBef>
              <a:spcAft>
                <a:spcPts val="0"/>
              </a:spcAft>
              <a:buSzPts val="3000"/>
              <a:buFont typeface="Arial"/>
              <a:buNone/>
              <a:defRPr>
                <a:latin typeface="Arial"/>
                <a:ea typeface="Arial"/>
                <a:cs typeface="Arial"/>
                <a:sym typeface="Arial"/>
              </a:defRPr>
            </a:lvl4pPr>
            <a:lvl5pPr lvl="4" rtl="0">
              <a:spcBef>
                <a:spcPts val="0"/>
              </a:spcBef>
              <a:spcAft>
                <a:spcPts val="0"/>
              </a:spcAft>
              <a:buSzPts val="3000"/>
              <a:buFont typeface="Arial"/>
              <a:buNone/>
              <a:defRPr>
                <a:latin typeface="Arial"/>
                <a:ea typeface="Arial"/>
                <a:cs typeface="Arial"/>
                <a:sym typeface="Arial"/>
              </a:defRPr>
            </a:lvl5pPr>
            <a:lvl6pPr lvl="5" rtl="0">
              <a:spcBef>
                <a:spcPts val="0"/>
              </a:spcBef>
              <a:spcAft>
                <a:spcPts val="0"/>
              </a:spcAft>
              <a:buSzPts val="3000"/>
              <a:buFont typeface="Arial"/>
              <a:buNone/>
              <a:defRPr>
                <a:latin typeface="Arial"/>
                <a:ea typeface="Arial"/>
                <a:cs typeface="Arial"/>
                <a:sym typeface="Arial"/>
              </a:defRPr>
            </a:lvl6pPr>
            <a:lvl7pPr lvl="6" rtl="0">
              <a:spcBef>
                <a:spcPts val="0"/>
              </a:spcBef>
              <a:spcAft>
                <a:spcPts val="0"/>
              </a:spcAft>
              <a:buSzPts val="3000"/>
              <a:buFont typeface="Arial"/>
              <a:buNone/>
              <a:defRPr>
                <a:latin typeface="Arial"/>
                <a:ea typeface="Arial"/>
                <a:cs typeface="Arial"/>
                <a:sym typeface="Arial"/>
              </a:defRPr>
            </a:lvl7pPr>
            <a:lvl8pPr lvl="7" rtl="0">
              <a:spcBef>
                <a:spcPts val="0"/>
              </a:spcBef>
              <a:spcAft>
                <a:spcPts val="0"/>
              </a:spcAft>
              <a:buSzPts val="3000"/>
              <a:buFont typeface="Arial"/>
              <a:buNone/>
              <a:defRPr>
                <a:latin typeface="Arial"/>
                <a:ea typeface="Arial"/>
                <a:cs typeface="Arial"/>
                <a:sym typeface="Arial"/>
              </a:defRPr>
            </a:lvl8pPr>
            <a:lvl9pPr lvl="8" rtl="0">
              <a:spcBef>
                <a:spcPts val="0"/>
              </a:spcBef>
              <a:spcAft>
                <a:spcPts val="0"/>
              </a:spcAft>
              <a:buSzPts val="3000"/>
              <a:buFont typeface="Arial"/>
              <a:buNone/>
              <a:defRPr>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1932300" y="2625175"/>
            <a:ext cx="5279400" cy="57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3693900" y="1670900"/>
            <a:ext cx="1756200" cy="57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1932300" y="3218675"/>
            <a:ext cx="5279400" cy="3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p:nvPr/>
        </p:nvSpPr>
        <p:spPr>
          <a:xfrm>
            <a:off x="6950700" y="-1255100"/>
            <a:ext cx="3084581" cy="2962998"/>
          </a:xfrm>
          <a:custGeom>
            <a:avLst/>
            <a:gdLst/>
            <a:ahLst/>
            <a:cxnLst/>
            <a:rect l="l" t="t" r="r" b="b"/>
            <a:pathLst>
              <a:path w="23862" h="22921" extrusionOk="0">
                <a:moveTo>
                  <a:pt x="8441" y="0"/>
                </a:moveTo>
                <a:cubicBezTo>
                  <a:pt x="6666" y="0"/>
                  <a:pt x="5137" y="451"/>
                  <a:pt x="4256" y="1616"/>
                </a:cubicBezTo>
                <a:cubicBezTo>
                  <a:pt x="3101" y="3136"/>
                  <a:pt x="3131" y="6328"/>
                  <a:pt x="2767" y="8091"/>
                </a:cubicBezTo>
                <a:cubicBezTo>
                  <a:pt x="2007" y="11799"/>
                  <a:pt x="1216" y="15477"/>
                  <a:pt x="396" y="19155"/>
                </a:cubicBezTo>
                <a:cubicBezTo>
                  <a:pt x="183" y="20249"/>
                  <a:pt x="1" y="21586"/>
                  <a:pt x="791" y="22377"/>
                </a:cubicBezTo>
                <a:cubicBezTo>
                  <a:pt x="1173" y="22771"/>
                  <a:pt x="1670" y="22920"/>
                  <a:pt x="2208" y="22920"/>
                </a:cubicBezTo>
                <a:cubicBezTo>
                  <a:pt x="2999" y="22920"/>
                  <a:pt x="3880" y="22598"/>
                  <a:pt x="4621" y="22255"/>
                </a:cubicBezTo>
                <a:cubicBezTo>
                  <a:pt x="8663" y="20431"/>
                  <a:pt x="12706" y="18638"/>
                  <a:pt x="16749" y="16784"/>
                </a:cubicBezTo>
                <a:cubicBezTo>
                  <a:pt x="18846" y="15842"/>
                  <a:pt x="21065" y="14778"/>
                  <a:pt x="22190" y="12772"/>
                </a:cubicBezTo>
                <a:cubicBezTo>
                  <a:pt x="23861" y="9762"/>
                  <a:pt x="22220" y="5811"/>
                  <a:pt x="19515" y="3744"/>
                </a:cubicBezTo>
                <a:cubicBezTo>
                  <a:pt x="17486" y="2196"/>
                  <a:pt x="12361" y="0"/>
                  <a:pt x="8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1251700" y="3849618"/>
            <a:ext cx="3380589" cy="3247333"/>
          </a:xfrm>
          <a:custGeom>
            <a:avLst/>
            <a:gdLst/>
            <a:ahLst/>
            <a:cxnLst/>
            <a:rect l="l" t="t" r="r" b="b"/>
            <a:pathLst>
              <a:path w="23862" h="22921" extrusionOk="0">
                <a:moveTo>
                  <a:pt x="8441" y="0"/>
                </a:moveTo>
                <a:cubicBezTo>
                  <a:pt x="6666" y="0"/>
                  <a:pt x="5137" y="451"/>
                  <a:pt x="4256" y="1616"/>
                </a:cubicBezTo>
                <a:cubicBezTo>
                  <a:pt x="3101" y="3136"/>
                  <a:pt x="3131" y="6328"/>
                  <a:pt x="2767" y="8091"/>
                </a:cubicBezTo>
                <a:cubicBezTo>
                  <a:pt x="2007" y="11799"/>
                  <a:pt x="1216" y="15477"/>
                  <a:pt x="396" y="19155"/>
                </a:cubicBezTo>
                <a:cubicBezTo>
                  <a:pt x="183" y="20249"/>
                  <a:pt x="1" y="21586"/>
                  <a:pt x="791" y="22377"/>
                </a:cubicBezTo>
                <a:cubicBezTo>
                  <a:pt x="1173" y="22771"/>
                  <a:pt x="1670" y="22920"/>
                  <a:pt x="2208" y="22920"/>
                </a:cubicBezTo>
                <a:cubicBezTo>
                  <a:pt x="2999" y="22920"/>
                  <a:pt x="3880" y="22598"/>
                  <a:pt x="4621" y="22255"/>
                </a:cubicBezTo>
                <a:cubicBezTo>
                  <a:pt x="8663" y="20431"/>
                  <a:pt x="12706" y="18638"/>
                  <a:pt x="16749" y="16784"/>
                </a:cubicBezTo>
                <a:cubicBezTo>
                  <a:pt x="18846" y="15842"/>
                  <a:pt x="21065" y="14778"/>
                  <a:pt x="22190" y="12772"/>
                </a:cubicBezTo>
                <a:cubicBezTo>
                  <a:pt x="23861" y="9762"/>
                  <a:pt x="22220" y="5811"/>
                  <a:pt x="19515" y="3744"/>
                </a:cubicBezTo>
                <a:cubicBezTo>
                  <a:pt x="17486" y="2196"/>
                  <a:pt x="12361" y="0"/>
                  <a:pt x="8441" y="0"/>
                </a:cubicBezTo>
                <a:close/>
              </a:path>
            </a:pathLst>
          </a:custGeom>
          <a:solidFill>
            <a:srgbClr val="FFD966">
              <a:alpha val="7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24" name="Google Shape;24;p5"/>
          <p:cNvCxnSpPr/>
          <p:nvPr/>
        </p:nvCxnSpPr>
        <p:spPr>
          <a:xfrm>
            <a:off x="730950" y="492353"/>
            <a:ext cx="7681200" cy="0"/>
          </a:xfrm>
          <a:prstGeom prst="straightConnector1">
            <a:avLst/>
          </a:prstGeom>
          <a:noFill/>
          <a:ln w="9525" cap="flat" cmpd="sng">
            <a:solidFill>
              <a:schemeClr val="dk1"/>
            </a:solidFill>
            <a:prstDash val="solid"/>
            <a:round/>
            <a:headEnd type="none" w="med" len="med"/>
            <a:tailEnd type="none" w="med" len="med"/>
          </a:ln>
        </p:spPr>
      </p:cxnSp>
      <p:sp>
        <p:nvSpPr>
          <p:cNvPr id="25" name="Google Shape;25;p5"/>
          <p:cNvSpPr txBox="1">
            <a:spLocks noGrp="1"/>
          </p:cNvSpPr>
          <p:nvPr>
            <p:ph type="subTitle" idx="1"/>
          </p:nvPr>
        </p:nvSpPr>
        <p:spPr>
          <a:xfrm>
            <a:off x="1569350" y="1796150"/>
            <a:ext cx="5485500" cy="34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Syne ExtraBold"/>
              <a:buNone/>
              <a:defRPr sz="1800">
                <a:latin typeface="Manrope ExtraBold"/>
                <a:ea typeface="Manrope ExtraBold"/>
                <a:cs typeface="Manrope ExtraBold"/>
                <a:sym typeface="Manrope ExtraBold"/>
              </a:defRPr>
            </a:lvl1pPr>
            <a:lvl2pPr lvl="1" algn="ctr"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2pPr>
            <a:lvl3pPr lvl="2" algn="ctr"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3pPr>
            <a:lvl4pPr lvl="3" algn="ctr"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4pPr>
            <a:lvl5pPr lvl="4" algn="ctr"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5pPr>
            <a:lvl6pPr lvl="5" algn="ctr"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6pPr>
            <a:lvl7pPr lvl="6" algn="ctr"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7pPr>
            <a:lvl8pPr lvl="7" algn="ctr"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8pPr>
            <a:lvl9pPr lvl="8" algn="ctr"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9pPr>
          </a:lstStyle>
          <a:p>
            <a:endParaRPr/>
          </a:p>
        </p:txBody>
      </p:sp>
      <p:sp>
        <p:nvSpPr>
          <p:cNvPr id="26" name="Google Shape;26;p5"/>
          <p:cNvSpPr txBox="1">
            <a:spLocks noGrp="1"/>
          </p:cNvSpPr>
          <p:nvPr>
            <p:ph type="subTitle" idx="2"/>
          </p:nvPr>
        </p:nvSpPr>
        <p:spPr>
          <a:xfrm>
            <a:off x="1569350" y="3214800"/>
            <a:ext cx="5485500" cy="34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Syne ExtraBold"/>
              <a:buNone/>
              <a:defRPr sz="1800">
                <a:latin typeface="Manrope ExtraBold"/>
                <a:ea typeface="Manrope ExtraBold"/>
                <a:cs typeface="Manrope ExtraBold"/>
                <a:sym typeface="Manrope ExtraBold"/>
              </a:defRPr>
            </a:lvl1pPr>
            <a:lvl2pPr lvl="1" algn="ctr"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2pPr>
            <a:lvl3pPr lvl="2" algn="ctr"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3pPr>
            <a:lvl4pPr lvl="3" algn="ctr"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4pPr>
            <a:lvl5pPr lvl="4" algn="ctr"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5pPr>
            <a:lvl6pPr lvl="5" algn="ctr"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6pPr>
            <a:lvl7pPr lvl="6" algn="ctr"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7pPr>
            <a:lvl8pPr lvl="7" algn="ctr"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8pPr>
            <a:lvl9pPr lvl="8" algn="ctr"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9pPr>
          </a:lstStyle>
          <a:p>
            <a:endParaRPr/>
          </a:p>
        </p:txBody>
      </p:sp>
      <p:sp>
        <p:nvSpPr>
          <p:cNvPr id="27" name="Google Shape;27;p5"/>
          <p:cNvSpPr txBox="1">
            <a:spLocks noGrp="1"/>
          </p:cNvSpPr>
          <p:nvPr>
            <p:ph type="subTitle" idx="3"/>
          </p:nvPr>
        </p:nvSpPr>
        <p:spPr>
          <a:xfrm>
            <a:off x="1569350" y="2139925"/>
            <a:ext cx="5485500" cy="82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5"/>
          <p:cNvSpPr txBox="1">
            <a:spLocks noGrp="1"/>
          </p:cNvSpPr>
          <p:nvPr>
            <p:ph type="subTitle" idx="4"/>
          </p:nvPr>
        </p:nvSpPr>
        <p:spPr>
          <a:xfrm>
            <a:off x="1569350" y="3558525"/>
            <a:ext cx="5485500" cy="82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p:nvPr/>
        </p:nvSpPr>
        <p:spPr>
          <a:xfrm rot="-3252097">
            <a:off x="-552590" y="4202797"/>
            <a:ext cx="1562386" cy="994068"/>
          </a:xfrm>
          <a:custGeom>
            <a:avLst/>
            <a:gdLst/>
            <a:ahLst/>
            <a:cxnLst/>
            <a:rect l="l" t="t" r="r" b="b"/>
            <a:pathLst>
              <a:path w="12767" h="8123" extrusionOk="0">
                <a:moveTo>
                  <a:pt x="4292" y="0"/>
                </a:moveTo>
                <a:cubicBezTo>
                  <a:pt x="3624" y="0"/>
                  <a:pt x="3013" y="89"/>
                  <a:pt x="2523" y="276"/>
                </a:cubicBezTo>
                <a:cubicBezTo>
                  <a:pt x="1216" y="762"/>
                  <a:pt x="152" y="1947"/>
                  <a:pt x="91" y="3315"/>
                </a:cubicBezTo>
                <a:cubicBezTo>
                  <a:pt x="0" y="4592"/>
                  <a:pt x="760" y="5808"/>
                  <a:pt x="1763" y="6598"/>
                </a:cubicBezTo>
                <a:cubicBezTo>
                  <a:pt x="2921" y="7553"/>
                  <a:pt x="4381" y="8122"/>
                  <a:pt x="5908" y="8122"/>
                </a:cubicBezTo>
                <a:cubicBezTo>
                  <a:pt x="5986" y="8122"/>
                  <a:pt x="6063" y="8121"/>
                  <a:pt x="6140" y="8118"/>
                </a:cubicBezTo>
                <a:cubicBezTo>
                  <a:pt x="7751" y="8087"/>
                  <a:pt x="9484" y="7419"/>
                  <a:pt x="10395" y="6051"/>
                </a:cubicBezTo>
                <a:cubicBezTo>
                  <a:pt x="12766" y="2405"/>
                  <a:pt x="7761" y="0"/>
                  <a:pt x="4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1830450" y="1476075"/>
            <a:ext cx="5483100" cy="123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9"/>
          <p:cNvSpPr txBox="1">
            <a:spLocks noGrp="1"/>
          </p:cNvSpPr>
          <p:nvPr>
            <p:ph type="subTitle" idx="1"/>
          </p:nvPr>
        </p:nvSpPr>
        <p:spPr>
          <a:xfrm>
            <a:off x="1830450" y="2844550"/>
            <a:ext cx="5483100" cy="106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4" name="Google Shape;44;p9"/>
          <p:cNvGrpSpPr/>
          <p:nvPr/>
        </p:nvGrpSpPr>
        <p:grpSpPr>
          <a:xfrm>
            <a:off x="-1179511" y="-312153"/>
            <a:ext cx="3823738" cy="3300401"/>
            <a:chOff x="4802025" y="898675"/>
            <a:chExt cx="689869" cy="595450"/>
          </a:xfrm>
        </p:grpSpPr>
        <p:sp>
          <p:nvSpPr>
            <p:cNvPr id="45" name="Google Shape;45;p9"/>
            <p:cNvSpPr/>
            <p:nvPr/>
          </p:nvSpPr>
          <p:spPr>
            <a:xfrm>
              <a:off x="4802025" y="898675"/>
              <a:ext cx="458250" cy="595450"/>
            </a:xfrm>
            <a:custGeom>
              <a:avLst/>
              <a:gdLst/>
              <a:ahLst/>
              <a:cxnLst/>
              <a:rect l="l" t="t" r="r" b="b"/>
              <a:pathLst>
                <a:path w="18330" h="23818" extrusionOk="0">
                  <a:moveTo>
                    <a:pt x="11187" y="1"/>
                  </a:moveTo>
                  <a:cubicBezTo>
                    <a:pt x="9500" y="1"/>
                    <a:pt x="7798" y="516"/>
                    <a:pt x="6353" y="1421"/>
                  </a:cubicBezTo>
                  <a:cubicBezTo>
                    <a:pt x="4104" y="2880"/>
                    <a:pt x="2493" y="5160"/>
                    <a:pt x="1490" y="7652"/>
                  </a:cubicBezTo>
                  <a:cubicBezTo>
                    <a:pt x="244" y="10844"/>
                    <a:pt x="1" y="14522"/>
                    <a:pt x="1429" y="17653"/>
                  </a:cubicBezTo>
                  <a:cubicBezTo>
                    <a:pt x="2578" y="20334"/>
                    <a:pt x="6718" y="23818"/>
                    <a:pt x="10219" y="23818"/>
                  </a:cubicBezTo>
                  <a:cubicBezTo>
                    <a:pt x="11441" y="23818"/>
                    <a:pt x="12584" y="23394"/>
                    <a:pt x="13496" y="22364"/>
                  </a:cubicBezTo>
                  <a:cubicBezTo>
                    <a:pt x="14651" y="21057"/>
                    <a:pt x="15046" y="19294"/>
                    <a:pt x="15290" y="17531"/>
                  </a:cubicBezTo>
                  <a:cubicBezTo>
                    <a:pt x="15472" y="15798"/>
                    <a:pt x="15502" y="14035"/>
                    <a:pt x="16050" y="12364"/>
                  </a:cubicBezTo>
                  <a:cubicBezTo>
                    <a:pt x="16627" y="10510"/>
                    <a:pt x="17843" y="8807"/>
                    <a:pt x="18056" y="6862"/>
                  </a:cubicBezTo>
                  <a:cubicBezTo>
                    <a:pt x="18329" y="4187"/>
                    <a:pt x="16505" y="1573"/>
                    <a:pt x="14043" y="540"/>
                  </a:cubicBezTo>
                  <a:cubicBezTo>
                    <a:pt x="13131" y="173"/>
                    <a:pt x="12161" y="1"/>
                    <a:pt x="11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p:nvPr/>
          </p:nvSpPr>
          <p:spPr>
            <a:xfrm>
              <a:off x="5067998" y="1189730"/>
              <a:ext cx="423896" cy="269704"/>
            </a:xfrm>
            <a:custGeom>
              <a:avLst/>
              <a:gdLst/>
              <a:ahLst/>
              <a:cxnLst/>
              <a:rect l="l" t="t" r="r" b="b"/>
              <a:pathLst>
                <a:path w="12767" h="8123" extrusionOk="0">
                  <a:moveTo>
                    <a:pt x="4292" y="0"/>
                  </a:moveTo>
                  <a:cubicBezTo>
                    <a:pt x="3624" y="0"/>
                    <a:pt x="3013" y="89"/>
                    <a:pt x="2523" y="276"/>
                  </a:cubicBezTo>
                  <a:cubicBezTo>
                    <a:pt x="1216" y="762"/>
                    <a:pt x="152" y="1947"/>
                    <a:pt x="91" y="3315"/>
                  </a:cubicBezTo>
                  <a:cubicBezTo>
                    <a:pt x="0" y="4592"/>
                    <a:pt x="760" y="5808"/>
                    <a:pt x="1763" y="6598"/>
                  </a:cubicBezTo>
                  <a:cubicBezTo>
                    <a:pt x="2921" y="7553"/>
                    <a:pt x="4381" y="8122"/>
                    <a:pt x="5908" y="8122"/>
                  </a:cubicBezTo>
                  <a:cubicBezTo>
                    <a:pt x="5986" y="8122"/>
                    <a:pt x="6063" y="8121"/>
                    <a:pt x="6140" y="8118"/>
                  </a:cubicBezTo>
                  <a:cubicBezTo>
                    <a:pt x="7751" y="8087"/>
                    <a:pt x="9484" y="7419"/>
                    <a:pt x="10395" y="6051"/>
                  </a:cubicBezTo>
                  <a:cubicBezTo>
                    <a:pt x="12766" y="2405"/>
                    <a:pt x="7761" y="0"/>
                    <a:pt x="4292" y="0"/>
                  </a:cubicBezTo>
                  <a:close/>
                </a:path>
              </a:pathLst>
            </a:custGeom>
            <a:solidFill>
              <a:srgbClr val="FFD966">
                <a:alpha val="7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9"/>
          <p:cNvSpPr/>
          <p:nvPr/>
        </p:nvSpPr>
        <p:spPr>
          <a:xfrm>
            <a:off x="7249489" y="2704297"/>
            <a:ext cx="2539942" cy="3300401"/>
          </a:xfrm>
          <a:custGeom>
            <a:avLst/>
            <a:gdLst/>
            <a:ahLst/>
            <a:cxnLst/>
            <a:rect l="l" t="t" r="r" b="b"/>
            <a:pathLst>
              <a:path w="18330" h="23818" extrusionOk="0">
                <a:moveTo>
                  <a:pt x="11187" y="1"/>
                </a:moveTo>
                <a:cubicBezTo>
                  <a:pt x="9500" y="1"/>
                  <a:pt x="7798" y="516"/>
                  <a:pt x="6353" y="1421"/>
                </a:cubicBezTo>
                <a:cubicBezTo>
                  <a:pt x="4104" y="2880"/>
                  <a:pt x="2493" y="5160"/>
                  <a:pt x="1490" y="7652"/>
                </a:cubicBezTo>
                <a:cubicBezTo>
                  <a:pt x="244" y="10844"/>
                  <a:pt x="1" y="14522"/>
                  <a:pt x="1429" y="17653"/>
                </a:cubicBezTo>
                <a:cubicBezTo>
                  <a:pt x="2578" y="20334"/>
                  <a:pt x="6718" y="23818"/>
                  <a:pt x="10219" y="23818"/>
                </a:cubicBezTo>
                <a:cubicBezTo>
                  <a:pt x="11441" y="23818"/>
                  <a:pt x="12584" y="23394"/>
                  <a:pt x="13496" y="22364"/>
                </a:cubicBezTo>
                <a:cubicBezTo>
                  <a:pt x="14651" y="21057"/>
                  <a:pt x="15046" y="19294"/>
                  <a:pt x="15290" y="17531"/>
                </a:cubicBezTo>
                <a:cubicBezTo>
                  <a:pt x="15472" y="15798"/>
                  <a:pt x="15502" y="14035"/>
                  <a:pt x="16050" y="12364"/>
                </a:cubicBezTo>
                <a:cubicBezTo>
                  <a:pt x="16627" y="10510"/>
                  <a:pt x="17843" y="8807"/>
                  <a:pt x="18056" y="6862"/>
                </a:cubicBezTo>
                <a:cubicBezTo>
                  <a:pt x="18329" y="4187"/>
                  <a:pt x="16505" y="1573"/>
                  <a:pt x="14043" y="540"/>
                </a:cubicBezTo>
                <a:cubicBezTo>
                  <a:pt x="13131" y="173"/>
                  <a:pt x="12161" y="1"/>
                  <a:pt x="11187" y="1"/>
                </a:cubicBezTo>
                <a:close/>
              </a:path>
            </a:pathLst>
          </a:custGeom>
          <a:solidFill>
            <a:srgbClr val="FFD966">
              <a:alpha val="7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1"/>
        <p:cNvGrpSpPr/>
        <p:nvPr/>
      </p:nvGrpSpPr>
      <p:grpSpPr>
        <a:xfrm>
          <a:off x="0" y="0"/>
          <a:ext cx="0" cy="0"/>
          <a:chOff x="0" y="0"/>
          <a:chExt cx="0" cy="0"/>
        </a:xfrm>
      </p:grpSpPr>
      <p:sp>
        <p:nvSpPr>
          <p:cNvPr id="62" name="Google Shape;62;p13"/>
          <p:cNvSpPr txBox="1">
            <a:spLocks noGrp="1"/>
          </p:cNvSpPr>
          <p:nvPr>
            <p:ph type="title" hasCustomPrompt="1"/>
          </p:nvPr>
        </p:nvSpPr>
        <p:spPr>
          <a:xfrm>
            <a:off x="715100" y="13020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
          </p:nvPr>
        </p:nvSpPr>
        <p:spPr>
          <a:xfrm>
            <a:off x="715100" y="2382304"/>
            <a:ext cx="24858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2" hasCustomPrompt="1"/>
          </p:nvPr>
        </p:nvSpPr>
        <p:spPr>
          <a:xfrm>
            <a:off x="3947580" y="13020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3"/>
          </p:nvPr>
        </p:nvSpPr>
        <p:spPr>
          <a:xfrm>
            <a:off x="3947580" y="2382310"/>
            <a:ext cx="24858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4"/>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 name="Google Shape;67;p13"/>
          <p:cNvSpPr txBox="1">
            <a:spLocks noGrp="1"/>
          </p:cNvSpPr>
          <p:nvPr>
            <p:ph type="subTitle" idx="5"/>
          </p:nvPr>
        </p:nvSpPr>
        <p:spPr>
          <a:xfrm>
            <a:off x="715100" y="1801100"/>
            <a:ext cx="18642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Syne ExtraBold"/>
              <a:buNone/>
              <a:defRPr sz="1800">
                <a:solidFill>
                  <a:schemeClr val="dk1"/>
                </a:solidFill>
                <a:latin typeface="Manrope ExtraBold"/>
                <a:ea typeface="Manrope ExtraBold"/>
                <a:cs typeface="Manrope ExtraBold"/>
                <a:sym typeface="Manrope ExtraBold"/>
              </a:defRPr>
            </a:lvl1pPr>
            <a:lvl2pPr lvl="1"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2pPr>
            <a:lvl3pPr lvl="2"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3pPr>
            <a:lvl4pPr lvl="3"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4pPr>
            <a:lvl5pPr lvl="4"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5pPr>
            <a:lvl6pPr lvl="5"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6pPr>
            <a:lvl7pPr lvl="6"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7pPr>
            <a:lvl8pPr lvl="7"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8pPr>
            <a:lvl9pPr lvl="8"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9pPr>
          </a:lstStyle>
          <a:p>
            <a:endParaRPr/>
          </a:p>
        </p:txBody>
      </p:sp>
      <p:sp>
        <p:nvSpPr>
          <p:cNvPr id="68" name="Google Shape;68;p13"/>
          <p:cNvSpPr txBox="1">
            <a:spLocks noGrp="1"/>
          </p:cNvSpPr>
          <p:nvPr>
            <p:ph type="subTitle" idx="6"/>
          </p:nvPr>
        </p:nvSpPr>
        <p:spPr>
          <a:xfrm>
            <a:off x="3947577" y="1801100"/>
            <a:ext cx="16950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Syne ExtraBold"/>
              <a:buNone/>
              <a:defRPr sz="1800">
                <a:solidFill>
                  <a:schemeClr val="dk1"/>
                </a:solidFill>
                <a:latin typeface="Manrope ExtraBold"/>
                <a:ea typeface="Manrope ExtraBold"/>
                <a:cs typeface="Manrope ExtraBold"/>
                <a:sym typeface="Manrope ExtraBold"/>
              </a:defRPr>
            </a:lvl1pPr>
            <a:lvl2pPr lvl="1"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2pPr>
            <a:lvl3pPr lvl="2"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3pPr>
            <a:lvl4pPr lvl="3"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4pPr>
            <a:lvl5pPr lvl="4"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5pPr>
            <a:lvl6pPr lvl="5"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6pPr>
            <a:lvl7pPr lvl="6"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7pPr>
            <a:lvl8pPr lvl="7"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8pPr>
            <a:lvl9pPr lvl="8"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9pPr>
          </a:lstStyle>
          <a:p>
            <a:endParaRPr/>
          </a:p>
        </p:txBody>
      </p:sp>
      <p:cxnSp>
        <p:nvCxnSpPr>
          <p:cNvPr id="69" name="Google Shape;69;p13"/>
          <p:cNvCxnSpPr/>
          <p:nvPr/>
        </p:nvCxnSpPr>
        <p:spPr>
          <a:xfrm>
            <a:off x="730950" y="492353"/>
            <a:ext cx="7681200" cy="0"/>
          </a:xfrm>
          <a:prstGeom prst="straightConnector1">
            <a:avLst/>
          </a:prstGeom>
          <a:noFill/>
          <a:ln w="9525" cap="flat" cmpd="sng">
            <a:solidFill>
              <a:schemeClr val="dk1"/>
            </a:solidFill>
            <a:prstDash val="solid"/>
            <a:round/>
            <a:headEnd type="none" w="med" len="med"/>
            <a:tailEnd type="none" w="med" len="med"/>
          </a:ln>
        </p:spPr>
      </p:cxnSp>
      <p:sp>
        <p:nvSpPr>
          <p:cNvPr id="70" name="Google Shape;70;p13"/>
          <p:cNvSpPr txBox="1">
            <a:spLocks noGrp="1"/>
          </p:cNvSpPr>
          <p:nvPr>
            <p:ph type="title" idx="7" hasCustomPrompt="1"/>
          </p:nvPr>
        </p:nvSpPr>
        <p:spPr>
          <a:xfrm>
            <a:off x="715100" y="30266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8"/>
          </p:nvPr>
        </p:nvSpPr>
        <p:spPr>
          <a:xfrm>
            <a:off x="715100" y="4106979"/>
            <a:ext cx="24858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9" hasCustomPrompt="1"/>
          </p:nvPr>
        </p:nvSpPr>
        <p:spPr>
          <a:xfrm>
            <a:off x="3947580" y="30266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subTitle" idx="13"/>
          </p:nvPr>
        </p:nvSpPr>
        <p:spPr>
          <a:xfrm>
            <a:off x="3947580" y="4106985"/>
            <a:ext cx="24858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3"/>
          <p:cNvSpPr txBox="1">
            <a:spLocks noGrp="1"/>
          </p:cNvSpPr>
          <p:nvPr>
            <p:ph type="subTitle" idx="14"/>
          </p:nvPr>
        </p:nvSpPr>
        <p:spPr>
          <a:xfrm>
            <a:off x="715100" y="3525775"/>
            <a:ext cx="18642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Syne ExtraBold"/>
              <a:buNone/>
              <a:defRPr sz="1800">
                <a:solidFill>
                  <a:schemeClr val="dk1"/>
                </a:solidFill>
                <a:latin typeface="Manrope ExtraBold"/>
                <a:ea typeface="Manrope ExtraBold"/>
                <a:cs typeface="Manrope ExtraBold"/>
                <a:sym typeface="Manrope ExtraBold"/>
              </a:defRPr>
            </a:lvl1pPr>
            <a:lvl2pPr lvl="1"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2pPr>
            <a:lvl3pPr lvl="2"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3pPr>
            <a:lvl4pPr lvl="3"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4pPr>
            <a:lvl5pPr lvl="4"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5pPr>
            <a:lvl6pPr lvl="5"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6pPr>
            <a:lvl7pPr lvl="6"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7pPr>
            <a:lvl8pPr lvl="7"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8pPr>
            <a:lvl9pPr lvl="8"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9pPr>
          </a:lstStyle>
          <a:p>
            <a:endParaRPr/>
          </a:p>
        </p:txBody>
      </p:sp>
      <p:sp>
        <p:nvSpPr>
          <p:cNvPr id="75" name="Google Shape;75;p13"/>
          <p:cNvSpPr txBox="1">
            <a:spLocks noGrp="1"/>
          </p:cNvSpPr>
          <p:nvPr>
            <p:ph type="subTitle" idx="15"/>
          </p:nvPr>
        </p:nvSpPr>
        <p:spPr>
          <a:xfrm>
            <a:off x="3947577" y="3525775"/>
            <a:ext cx="16950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Syne ExtraBold"/>
              <a:buNone/>
              <a:defRPr sz="1800">
                <a:solidFill>
                  <a:schemeClr val="dk1"/>
                </a:solidFill>
                <a:latin typeface="Manrope ExtraBold"/>
                <a:ea typeface="Manrope ExtraBold"/>
                <a:cs typeface="Manrope ExtraBold"/>
                <a:sym typeface="Manrope ExtraBold"/>
              </a:defRPr>
            </a:lvl1pPr>
            <a:lvl2pPr lvl="1"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2pPr>
            <a:lvl3pPr lvl="2"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3pPr>
            <a:lvl4pPr lvl="3"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4pPr>
            <a:lvl5pPr lvl="4"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5pPr>
            <a:lvl6pPr lvl="5"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6pPr>
            <a:lvl7pPr lvl="6"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7pPr>
            <a:lvl8pPr lvl="7"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8pPr>
            <a:lvl9pPr lvl="8"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2_2_1">
    <p:spTree>
      <p:nvGrpSpPr>
        <p:cNvPr id="1" name="Shape 76"/>
        <p:cNvGrpSpPr/>
        <p:nvPr/>
      </p:nvGrpSpPr>
      <p:grpSpPr>
        <a:xfrm>
          <a:off x="0" y="0"/>
          <a:ext cx="0" cy="0"/>
          <a:chOff x="0" y="0"/>
          <a:chExt cx="0" cy="0"/>
        </a:xfrm>
      </p:grpSpPr>
      <p:sp>
        <p:nvSpPr>
          <p:cNvPr id="77" name="Google Shape;77;p14"/>
          <p:cNvSpPr txBox="1">
            <a:spLocks noGrp="1"/>
          </p:cNvSpPr>
          <p:nvPr>
            <p:ph type="subTitle" idx="1"/>
          </p:nvPr>
        </p:nvSpPr>
        <p:spPr>
          <a:xfrm>
            <a:off x="1615295" y="985125"/>
            <a:ext cx="5862300" cy="2052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rimo"/>
              <a:buNone/>
              <a:defRPr sz="3000">
                <a:solidFill>
                  <a:schemeClr val="dk1"/>
                </a:solidFill>
              </a:defRPr>
            </a:lvl1pPr>
            <a:lvl2pPr lvl="1" rtl="0">
              <a:lnSpc>
                <a:spcPct val="100000"/>
              </a:lnSpc>
              <a:spcBef>
                <a:spcPts val="0"/>
              </a:spcBef>
              <a:spcAft>
                <a:spcPts val="0"/>
              </a:spcAft>
              <a:buClr>
                <a:schemeClr val="dk1"/>
              </a:buClr>
              <a:buSzPts val="2400"/>
              <a:buFont typeface="Arimo"/>
              <a:buNone/>
              <a:defRPr sz="2400" b="1">
                <a:solidFill>
                  <a:schemeClr val="dk1"/>
                </a:solidFill>
                <a:latin typeface="Arimo"/>
                <a:ea typeface="Arimo"/>
                <a:cs typeface="Arimo"/>
                <a:sym typeface="Arimo"/>
              </a:defRPr>
            </a:lvl2pPr>
            <a:lvl3pPr lvl="2" rtl="0">
              <a:lnSpc>
                <a:spcPct val="100000"/>
              </a:lnSpc>
              <a:spcBef>
                <a:spcPts val="0"/>
              </a:spcBef>
              <a:spcAft>
                <a:spcPts val="0"/>
              </a:spcAft>
              <a:buClr>
                <a:schemeClr val="dk1"/>
              </a:buClr>
              <a:buSzPts val="2400"/>
              <a:buFont typeface="Arimo"/>
              <a:buNone/>
              <a:defRPr sz="2400" b="1">
                <a:solidFill>
                  <a:schemeClr val="dk1"/>
                </a:solidFill>
                <a:latin typeface="Arimo"/>
                <a:ea typeface="Arimo"/>
                <a:cs typeface="Arimo"/>
                <a:sym typeface="Arimo"/>
              </a:defRPr>
            </a:lvl3pPr>
            <a:lvl4pPr lvl="3" rtl="0">
              <a:lnSpc>
                <a:spcPct val="100000"/>
              </a:lnSpc>
              <a:spcBef>
                <a:spcPts val="0"/>
              </a:spcBef>
              <a:spcAft>
                <a:spcPts val="0"/>
              </a:spcAft>
              <a:buClr>
                <a:schemeClr val="dk1"/>
              </a:buClr>
              <a:buSzPts val="2400"/>
              <a:buFont typeface="Arimo"/>
              <a:buNone/>
              <a:defRPr sz="2400" b="1">
                <a:solidFill>
                  <a:schemeClr val="dk1"/>
                </a:solidFill>
                <a:latin typeface="Arimo"/>
                <a:ea typeface="Arimo"/>
                <a:cs typeface="Arimo"/>
                <a:sym typeface="Arimo"/>
              </a:defRPr>
            </a:lvl4pPr>
            <a:lvl5pPr lvl="4" rtl="0">
              <a:lnSpc>
                <a:spcPct val="100000"/>
              </a:lnSpc>
              <a:spcBef>
                <a:spcPts val="0"/>
              </a:spcBef>
              <a:spcAft>
                <a:spcPts val="0"/>
              </a:spcAft>
              <a:buClr>
                <a:schemeClr val="dk1"/>
              </a:buClr>
              <a:buSzPts val="2400"/>
              <a:buFont typeface="Arimo"/>
              <a:buNone/>
              <a:defRPr sz="2400" b="1">
                <a:solidFill>
                  <a:schemeClr val="dk1"/>
                </a:solidFill>
                <a:latin typeface="Arimo"/>
                <a:ea typeface="Arimo"/>
                <a:cs typeface="Arimo"/>
                <a:sym typeface="Arimo"/>
              </a:defRPr>
            </a:lvl5pPr>
            <a:lvl6pPr lvl="5" rtl="0">
              <a:lnSpc>
                <a:spcPct val="100000"/>
              </a:lnSpc>
              <a:spcBef>
                <a:spcPts val="0"/>
              </a:spcBef>
              <a:spcAft>
                <a:spcPts val="0"/>
              </a:spcAft>
              <a:buClr>
                <a:schemeClr val="dk1"/>
              </a:buClr>
              <a:buSzPts val="2400"/>
              <a:buFont typeface="Arimo"/>
              <a:buNone/>
              <a:defRPr sz="2400" b="1">
                <a:solidFill>
                  <a:schemeClr val="dk1"/>
                </a:solidFill>
                <a:latin typeface="Arimo"/>
                <a:ea typeface="Arimo"/>
                <a:cs typeface="Arimo"/>
                <a:sym typeface="Arimo"/>
              </a:defRPr>
            </a:lvl6pPr>
            <a:lvl7pPr lvl="6" rtl="0">
              <a:lnSpc>
                <a:spcPct val="100000"/>
              </a:lnSpc>
              <a:spcBef>
                <a:spcPts val="0"/>
              </a:spcBef>
              <a:spcAft>
                <a:spcPts val="0"/>
              </a:spcAft>
              <a:buClr>
                <a:schemeClr val="dk1"/>
              </a:buClr>
              <a:buSzPts val="2400"/>
              <a:buFont typeface="Arimo"/>
              <a:buNone/>
              <a:defRPr sz="2400" b="1">
                <a:solidFill>
                  <a:schemeClr val="dk1"/>
                </a:solidFill>
                <a:latin typeface="Arimo"/>
                <a:ea typeface="Arimo"/>
                <a:cs typeface="Arimo"/>
                <a:sym typeface="Arimo"/>
              </a:defRPr>
            </a:lvl7pPr>
            <a:lvl8pPr lvl="7" rtl="0">
              <a:lnSpc>
                <a:spcPct val="100000"/>
              </a:lnSpc>
              <a:spcBef>
                <a:spcPts val="0"/>
              </a:spcBef>
              <a:spcAft>
                <a:spcPts val="0"/>
              </a:spcAft>
              <a:buClr>
                <a:schemeClr val="dk1"/>
              </a:buClr>
              <a:buSzPts val="2400"/>
              <a:buFont typeface="Arimo"/>
              <a:buNone/>
              <a:defRPr sz="2400" b="1">
                <a:solidFill>
                  <a:schemeClr val="dk1"/>
                </a:solidFill>
                <a:latin typeface="Arimo"/>
                <a:ea typeface="Arimo"/>
                <a:cs typeface="Arimo"/>
                <a:sym typeface="Arimo"/>
              </a:defRPr>
            </a:lvl8pPr>
            <a:lvl9pPr lvl="8" rtl="0">
              <a:lnSpc>
                <a:spcPct val="100000"/>
              </a:lnSpc>
              <a:spcBef>
                <a:spcPts val="0"/>
              </a:spcBef>
              <a:spcAft>
                <a:spcPts val="0"/>
              </a:spcAft>
              <a:buClr>
                <a:schemeClr val="dk1"/>
              </a:buClr>
              <a:buSzPts val="2400"/>
              <a:buFont typeface="Arimo"/>
              <a:buNone/>
              <a:defRPr sz="2400" b="1">
                <a:solidFill>
                  <a:schemeClr val="dk1"/>
                </a:solidFill>
                <a:latin typeface="Arimo"/>
                <a:ea typeface="Arimo"/>
                <a:cs typeface="Arimo"/>
                <a:sym typeface="Arimo"/>
              </a:defRPr>
            </a:lvl9pPr>
          </a:lstStyle>
          <a:p>
            <a:endParaRPr/>
          </a:p>
        </p:txBody>
      </p:sp>
      <p:sp>
        <p:nvSpPr>
          <p:cNvPr id="78" name="Google Shape;78;p14"/>
          <p:cNvSpPr txBox="1">
            <a:spLocks noGrp="1"/>
          </p:cNvSpPr>
          <p:nvPr>
            <p:ph type="title"/>
          </p:nvPr>
        </p:nvSpPr>
        <p:spPr>
          <a:xfrm>
            <a:off x="1615295" y="3379050"/>
            <a:ext cx="58623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000"/>
              <a:buFont typeface="Fredoka One"/>
              <a:buNone/>
              <a:defRPr sz="1800"/>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9" name="Google Shape;79;p14"/>
          <p:cNvSpPr/>
          <p:nvPr/>
        </p:nvSpPr>
        <p:spPr>
          <a:xfrm rot="2966036">
            <a:off x="7706915" y="-1241639"/>
            <a:ext cx="4257687" cy="3868585"/>
          </a:xfrm>
          <a:custGeom>
            <a:avLst/>
            <a:gdLst/>
            <a:ahLst/>
            <a:cxnLst/>
            <a:rect l="l" t="t" r="r" b="b"/>
            <a:pathLst>
              <a:path w="34348" h="31209" extrusionOk="0">
                <a:moveTo>
                  <a:pt x="22445" y="1"/>
                </a:moveTo>
                <a:cubicBezTo>
                  <a:pt x="19808" y="1"/>
                  <a:pt x="17109" y="912"/>
                  <a:pt x="14590" y="1809"/>
                </a:cubicBezTo>
                <a:cubicBezTo>
                  <a:pt x="8298" y="4058"/>
                  <a:pt x="0" y="5000"/>
                  <a:pt x="943" y="13207"/>
                </a:cubicBezTo>
                <a:cubicBezTo>
                  <a:pt x="1611" y="18921"/>
                  <a:pt x="6140" y="30836"/>
                  <a:pt x="13527" y="30836"/>
                </a:cubicBezTo>
                <a:cubicBezTo>
                  <a:pt x="14589" y="31100"/>
                  <a:pt x="15671" y="31209"/>
                  <a:pt x="16763" y="31209"/>
                </a:cubicBezTo>
                <a:cubicBezTo>
                  <a:pt x="19200" y="31209"/>
                  <a:pt x="21680" y="30664"/>
                  <a:pt x="24074" y="30077"/>
                </a:cubicBezTo>
                <a:cubicBezTo>
                  <a:pt x="27083" y="29347"/>
                  <a:pt x="30335" y="28496"/>
                  <a:pt x="32220" y="26004"/>
                </a:cubicBezTo>
                <a:cubicBezTo>
                  <a:pt x="34348" y="23238"/>
                  <a:pt x="34044" y="19377"/>
                  <a:pt x="33648" y="15912"/>
                </a:cubicBezTo>
                <a:cubicBezTo>
                  <a:pt x="33314" y="12873"/>
                  <a:pt x="32980" y="9833"/>
                  <a:pt x="31825" y="7006"/>
                </a:cubicBezTo>
                <a:cubicBezTo>
                  <a:pt x="30700" y="4210"/>
                  <a:pt x="28603" y="1626"/>
                  <a:pt x="25746" y="562"/>
                </a:cubicBezTo>
                <a:cubicBezTo>
                  <a:pt x="24669" y="164"/>
                  <a:pt x="23562" y="1"/>
                  <a:pt x="22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p:nvPr/>
        </p:nvSpPr>
        <p:spPr>
          <a:xfrm rot="2525443">
            <a:off x="-1584891" y="4046782"/>
            <a:ext cx="4257718" cy="3868613"/>
          </a:xfrm>
          <a:custGeom>
            <a:avLst/>
            <a:gdLst/>
            <a:ahLst/>
            <a:cxnLst/>
            <a:rect l="l" t="t" r="r" b="b"/>
            <a:pathLst>
              <a:path w="34348" h="31209" extrusionOk="0">
                <a:moveTo>
                  <a:pt x="22445" y="1"/>
                </a:moveTo>
                <a:cubicBezTo>
                  <a:pt x="19808" y="1"/>
                  <a:pt x="17109" y="912"/>
                  <a:pt x="14590" y="1809"/>
                </a:cubicBezTo>
                <a:cubicBezTo>
                  <a:pt x="8298" y="4058"/>
                  <a:pt x="0" y="5000"/>
                  <a:pt x="943" y="13207"/>
                </a:cubicBezTo>
                <a:cubicBezTo>
                  <a:pt x="1611" y="18921"/>
                  <a:pt x="6140" y="30836"/>
                  <a:pt x="13527" y="30836"/>
                </a:cubicBezTo>
                <a:cubicBezTo>
                  <a:pt x="14589" y="31100"/>
                  <a:pt x="15671" y="31209"/>
                  <a:pt x="16763" y="31209"/>
                </a:cubicBezTo>
                <a:cubicBezTo>
                  <a:pt x="19200" y="31209"/>
                  <a:pt x="21680" y="30664"/>
                  <a:pt x="24074" y="30077"/>
                </a:cubicBezTo>
                <a:cubicBezTo>
                  <a:pt x="27083" y="29347"/>
                  <a:pt x="30335" y="28496"/>
                  <a:pt x="32220" y="26004"/>
                </a:cubicBezTo>
                <a:cubicBezTo>
                  <a:pt x="34348" y="23238"/>
                  <a:pt x="34044" y="19377"/>
                  <a:pt x="33648" y="15912"/>
                </a:cubicBezTo>
                <a:cubicBezTo>
                  <a:pt x="33314" y="12873"/>
                  <a:pt x="32980" y="9833"/>
                  <a:pt x="31825" y="7006"/>
                </a:cubicBezTo>
                <a:cubicBezTo>
                  <a:pt x="30700" y="4210"/>
                  <a:pt x="28603" y="1626"/>
                  <a:pt x="25746" y="562"/>
                </a:cubicBezTo>
                <a:cubicBezTo>
                  <a:pt x="24669" y="164"/>
                  <a:pt x="23562" y="1"/>
                  <a:pt x="22445" y="1"/>
                </a:cubicBezTo>
                <a:close/>
              </a:path>
            </a:pathLst>
          </a:custGeom>
          <a:solidFill>
            <a:srgbClr val="FFD966">
              <a:alpha val="7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rot="440594">
            <a:off x="8073097" y="1094663"/>
            <a:ext cx="3465509" cy="3192033"/>
          </a:xfrm>
          <a:custGeom>
            <a:avLst/>
            <a:gdLst/>
            <a:ahLst/>
            <a:cxnLst/>
            <a:rect l="l" t="t" r="r" b="b"/>
            <a:pathLst>
              <a:path w="13041" h="12012" extrusionOk="0">
                <a:moveTo>
                  <a:pt x="7924" y="0"/>
                </a:moveTo>
                <a:cubicBezTo>
                  <a:pt x="7103" y="0"/>
                  <a:pt x="6184" y="173"/>
                  <a:pt x="5168" y="501"/>
                </a:cubicBezTo>
                <a:cubicBezTo>
                  <a:pt x="3587" y="988"/>
                  <a:pt x="2128" y="2021"/>
                  <a:pt x="1308" y="3510"/>
                </a:cubicBezTo>
                <a:cubicBezTo>
                  <a:pt x="1" y="5790"/>
                  <a:pt x="578" y="8890"/>
                  <a:pt x="2554" y="10593"/>
                </a:cubicBezTo>
                <a:cubicBezTo>
                  <a:pt x="3631" y="11537"/>
                  <a:pt x="5043" y="12012"/>
                  <a:pt x="6458" y="12012"/>
                </a:cubicBezTo>
                <a:cubicBezTo>
                  <a:pt x="7639" y="12012"/>
                  <a:pt x="8823" y="11682"/>
                  <a:pt x="9818" y="11018"/>
                </a:cubicBezTo>
                <a:cubicBezTo>
                  <a:pt x="11977" y="9559"/>
                  <a:pt x="13040" y="6702"/>
                  <a:pt x="12402" y="4179"/>
                </a:cubicBezTo>
                <a:cubicBezTo>
                  <a:pt x="11647" y="1271"/>
                  <a:pt x="10147" y="0"/>
                  <a:pt x="7924" y="0"/>
                </a:cubicBezTo>
                <a:close/>
              </a:path>
            </a:pathLst>
          </a:custGeom>
          <a:solidFill>
            <a:srgbClr val="FFD966">
              <a:alpha val="7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2_1_1">
    <p:spTree>
      <p:nvGrpSpPr>
        <p:cNvPr id="1" name="Shape 133"/>
        <p:cNvGrpSpPr/>
        <p:nvPr/>
      </p:nvGrpSpPr>
      <p:grpSpPr>
        <a:xfrm>
          <a:off x="0" y="0"/>
          <a:ext cx="0" cy="0"/>
          <a:chOff x="0" y="0"/>
          <a:chExt cx="0" cy="0"/>
        </a:xfrm>
      </p:grpSpPr>
      <p:sp>
        <p:nvSpPr>
          <p:cNvPr id="134" name="Google Shape;134;p23"/>
          <p:cNvSpPr txBox="1">
            <a:spLocks noGrp="1"/>
          </p:cNvSpPr>
          <p:nvPr>
            <p:ph type="body" idx="1"/>
          </p:nvPr>
        </p:nvSpPr>
        <p:spPr>
          <a:xfrm>
            <a:off x="713225" y="1615425"/>
            <a:ext cx="7717500" cy="1746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35" name="Google Shape;135;p23"/>
          <p:cNvSpPr txBox="1">
            <a:spLocks noGrp="1"/>
          </p:cNvSpPr>
          <p:nvPr>
            <p:ph type="title"/>
          </p:nvPr>
        </p:nvSpPr>
        <p:spPr>
          <a:xfrm>
            <a:off x="720000" y="445025"/>
            <a:ext cx="7704000" cy="904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36" name="Google Shape;136;p23"/>
          <p:cNvCxnSpPr/>
          <p:nvPr/>
        </p:nvCxnSpPr>
        <p:spPr>
          <a:xfrm>
            <a:off x="730950" y="492353"/>
            <a:ext cx="7681200" cy="0"/>
          </a:xfrm>
          <a:prstGeom prst="straightConnector1">
            <a:avLst/>
          </a:prstGeom>
          <a:noFill/>
          <a:ln w="9525" cap="flat" cmpd="sng">
            <a:solidFill>
              <a:schemeClr val="dk1"/>
            </a:solidFill>
            <a:prstDash val="solid"/>
            <a:round/>
            <a:headEnd type="none" w="med" len="med"/>
            <a:tailEnd type="none" w="med" len="med"/>
          </a:ln>
        </p:spPr>
      </p:cxnSp>
      <p:grpSp>
        <p:nvGrpSpPr>
          <p:cNvPr id="137" name="Google Shape;137;p23"/>
          <p:cNvGrpSpPr/>
          <p:nvPr/>
        </p:nvGrpSpPr>
        <p:grpSpPr>
          <a:xfrm>
            <a:off x="5279746" y="1738050"/>
            <a:ext cx="4995806" cy="4733351"/>
            <a:chOff x="5279746" y="1738050"/>
            <a:chExt cx="4995806" cy="4733351"/>
          </a:xfrm>
        </p:grpSpPr>
        <p:sp>
          <p:nvSpPr>
            <p:cNvPr id="138" name="Google Shape;138;p23"/>
            <p:cNvSpPr/>
            <p:nvPr/>
          </p:nvSpPr>
          <p:spPr>
            <a:xfrm rot="1386295">
              <a:off x="5965936" y="2339801"/>
              <a:ext cx="3778296" cy="3480209"/>
            </a:xfrm>
            <a:custGeom>
              <a:avLst/>
              <a:gdLst/>
              <a:ahLst/>
              <a:cxnLst/>
              <a:rect l="l" t="t" r="r" b="b"/>
              <a:pathLst>
                <a:path w="13041" h="12012" extrusionOk="0">
                  <a:moveTo>
                    <a:pt x="7924" y="0"/>
                  </a:moveTo>
                  <a:cubicBezTo>
                    <a:pt x="7103" y="0"/>
                    <a:pt x="6184" y="173"/>
                    <a:pt x="5168" y="501"/>
                  </a:cubicBezTo>
                  <a:cubicBezTo>
                    <a:pt x="3587" y="988"/>
                    <a:pt x="2128" y="2021"/>
                    <a:pt x="1308" y="3510"/>
                  </a:cubicBezTo>
                  <a:cubicBezTo>
                    <a:pt x="1" y="5790"/>
                    <a:pt x="578" y="8890"/>
                    <a:pt x="2554" y="10593"/>
                  </a:cubicBezTo>
                  <a:cubicBezTo>
                    <a:pt x="3631" y="11537"/>
                    <a:pt x="5043" y="12012"/>
                    <a:pt x="6458" y="12012"/>
                  </a:cubicBezTo>
                  <a:cubicBezTo>
                    <a:pt x="7639" y="12012"/>
                    <a:pt x="8823" y="11682"/>
                    <a:pt x="9818" y="11018"/>
                  </a:cubicBezTo>
                  <a:cubicBezTo>
                    <a:pt x="11977" y="9559"/>
                    <a:pt x="13040" y="6702"/>
                    <a:pt x="12402" y="4179"/>
                  </a:cubicBezTo>
                  <a:cubicBezTo>
                    <a:pt x="11647" y="1271"/>
                    <a:pt x="10147" y="0"/>
                    <a:pt x="79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rot="-30">
              <a:off x="5279746" y="2991178"/>
              <a:ext cx="3778304" cy="3480207"/>
            </a:xfrm>
            <a:custGeom>
              <a:avLst/>
              <a:gdLst/>
              <a:ahLst/>
              <a:cxnLst/>
              <a:rect l="l" t="t" r="r" b="b"/>
              <a:pathLst>
                <a:path w="13041" h="12012" extrusionOk="0">
                  <a:moveTo>
                    <a:pt x="7924" y="0"/>
                  </a:moveTo>
                  <a:cubicBezTo>
                    <a:pt x="7103" y="0"/>
                    <a:pt x="6184" y="173"/>
                    <a:pt x="5168" y="501"/>
                  </a:cubicBezTo>
                  <a:cubicBezTo>
                    <a:pt x="3587" y="988"/>
                    <a:pt x="2128" y="2021"/>
                    <a:pt x="1308" y="3510"/>
                  </a:cubicBezTo>
                  <a:cubicBezTo>
                    <a:pt x="1" y="5790"/>
                    <a:pt x="578" y="8890"/>
                    <a:pt x="2554" y="10593"/>
                  </a:cubicBezTo>
                  <a:cubicBezTo>
                    <a:pt x="3631" y="11537"/>
                    <a:pt x="5043" y="12012"/>
                    <a:pt x="6458" y="12012"/>
                  </a:cubicBezTo>
                  <a:cubicBezTo>
                    <a:pt x="7639" y="12012"/>
                    <a:pt x="8823" y="11682"/>
                    <a:pt x="9818" y="11018"/>
                  </a:cubicBezTo>
                  <a:cubicBezTo>
                    <a:pt x="11977" y="9559"/>
                    <a:pt x="13040" y="6702"/>
                    <a:pt x="12402" y="4179"/>
                  </a:cubicBezTo>
                  <a:cubicBezTo>
                    <a:pt x="11647" y="1271"/>
                    <a:pt x="10147" y="0"/>
                    <a:pt x="7924" y="0"/>
                  </a:cubicBezTo>
                  <a:close/>
                </a:path>
              </a:pathLst>
            </a:custGeom>
            <a:solidFill>
              <a:srgbClr val="FFD966">
                <a:alpha val="7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BLANK_1_1_1_2">
    <p:spTree>
      <p:nvGrpSpPr>
        <p:cNvPr id="1" name="Shape 140"/>
        <p:cNvGrpSpPr/>
        <p:nvPr/>
      </p:nvGrpSpPr>
      <p:grpSpPr>
        <a:xfrm>
          <a:off x="0" y="0"/>
          <a:ext cx="0" cy="0"/>
          <a:chOff x="0" y="0"/>
          <a:chExt cx="0" cy="0"/>
        </a:xfrm>
      </p:grpSpPr>
      <p:sp>
        <p:nvSpPr>
          <p:cNvPr id="141" name="Google Shape;141;p24"/>
          <p:cNvSpPr txBox="1">
            <a:spLocks noGrp="1"/>
          </p:cNvSpPr>
          <p:nvPr>
            <p:ph type="subTitle" idx="1"/>
          </p:nvPr>
        </p:nvSpPr>
        <p:spPr>
          <a:xfrm>
            <a:off x="1058017" y="1753250"/>
            <a:ext cx="2878500" cy="69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000"/>
              <a:buFont typeface="Fredoka One"/>
              <a:buNone/>
              <a:defRPr sz="1800">
                <a:latin typeface="Manrope ExtraBold"/>
                <a:ea typeface="Manrope ExtraBold"/>
                <a:cs typeface="Manrope ExtraBold"/>
                <a:sym typeface="Manrope ExtraBold"/>
              </a:defRPr>
            </a:lvl1pPr>
            <a:lvl2pPr lvl="1" algn="ctr" rtl="0">
              <a:lnSpc>
                <a:spcPct val="100000"/>
              </a:lnSpc>
              <a:spcBef>
                <a:spcPts val="0"/>
              </a:spcBef>
              <a:spcAft>
                <a:spcPts val="0"/>
              </a:spcAft>
              <a:buClr>
                <a:schemeClr val="accent1"/>
              </a:buClr>
              <a:buSzPts val="2000"/>
              <a:buFont typeface="Fredoka One"/>
              <a:buNone/>
              <a:defRPr sz="2000">
                <a:solidFill>
                  <a:schemeClr val="accent1"/>
                </a:solidFill>
                <a:latin typeface="Fredoka One"/>
                <a:ea typeface="Fredoka One"/>
                <a:cs typeface="Fredoka One"/>
                <a:sym typeface="Fredoka One"/>
              </a:defRPr>
            </a:lvl2pPr>
            <a:lvl3pPr lvl="2" algn="ctr" rtl="0">
              <a:lnSpc>
                <a:spcPct val="100000"/>
              </a:lnSpc>
              <a:spcBef>
                <a:spcPts val="0"/>
              </a:spcBef>
              <a:spcAft>
                <a:spcPts val="0"/>
              </a:spcAft>
              <a:buClr>
                <a:schemeClr val="accent1"/>
              </a:buClr>
              <a:buSzPts val="2000"/>
              <a:buFont typeface="Fredoka One"/>
              <a:buNone/>
              <a:defRPr sz="2000">
                <a:solidFill>
                  <a:schemeClr val="accent1"/>
                </a:solidFill>
                <a:latin typeface="Fredoka One"/>
                <a:ea typeface="Fredoka One"/>
                <a:cs typeface="Fredoka One"/>
                <a:sym typeface="Fredoka One"/>
              </a:defRPr>
            </a:lvl3pPr>
            <a:lvl4pPr lvl="3" algn="ctr" rtl="0">
              <a:lnSpc>
                <a:spcPct val="100000"/>
              </a:lnSpc>
              <a:spcBef>
                <a:spcPts val="0"/>
              </a:spcBef>
              <a:spcAft>
                <a:spcPts val="0"/>
              </a:spcAft>
              <a:buClr>
                <a:schemeClr val="accent1"/>
              </a:buClr>
              <a:buSzPts val="2000"/>
              <a:buFont typeface="Fredoka One"/>
              <a:buNone/>
              <a:defRPr sz="2000">
                <a:solidFill>
                  <a:schemeClr val="accent1"/>
                </a:solidFill>
                <a:latin typeface="Fredoka One"/>
                <a:ea typeface="Fredoka One"/>
                <a:cs typeface="Fredoka One"/>
                <a:sym typeface="Fredoka One"/>
              </a:defRPr>
            </a:lvl4pPr>
            <a:lvl5pPr lvl="4" algn="ctr" rtl="0">
              <a:lnSpc>
                <a:spcPct val="100000"/>
              </a:lnSpc>
              <a:spcBef>
                <a:spcPts val="0"/>
              </a:spcBef>
              <a:spcAft>
                <a:spcPts val="0"/>
              </a:spcAft>
              <a:buClr>
                <a:schemeClr val="accent1"/>
              </a:buClr>
              <a:buSzPts val="2000"/>
              <a:buFont typeface="Fredoka One"/>
              <a:buNone/>
              <a:defRPr sz="2000">
                <a:solidFill>
                  <a:schemeClr val="accent1"/>
                </a:solidFill>
                <a:latin typeface="Fredoka One"/>
                <a:ea typeface="Fredoka One"/>
                <a:cs typeface="Fredoka One"/>
                <a:sym typeface="Fredoka One"/>
              </a:defRPr>
            </a:lvl5pPr>
            <a:lvl6pPr lvl="5" algn="ctr" rtl="0">
              <a:lnSpc>
                <a:spcPct val="100000"/>
              </a:lnSpc>
              <a:spcBef>
                <a:spcPts val="0"/>
              </a:spcBef>
              <a:spcAft>
                <a:spcPts val="0"/>
              </a:spcAft>
              <a:buClr>
                <a:schemeClr val="accent1"/>
              </a:buClr>
              <a:buSzPts val="2000"/>
              <a:buFont typeface="Fredoka One"/>
              <a:buNone/>
              <a:defRPr sz="2000">
                <a:solidFill>
                  <a:schemeClr val="accent1"/>
                </a:solidFill>
                <a:latin typeface="Fredoka One"/>
                <a:ea typeface="Fredoka One"/>
                <a:cs typeface="Fredoka One"/>
                <a:sym typeface="Fredoka One"/>
              </a:defRPr>
            </a:lvl6pPr>
            <a:lvl7pPr lvl="6" algn="ctr" rtl="0">
              <a:lnSpc>
                <a:spcPct val="100000"/>
              </a:lnSpc>
              <a:spcBef>
                <a:spcPts val="0"/>
              </a:spcBef>
              <a:spcAft>
                <a:spcPts val="0"/>
              </a:spcAft>
              <a:buClr>
                <a:schemeClr val="accent1"/>
              </a:buClr>
              <a:buSzPts val="2000"/>
              <a:buFont typeface="Fredoka One"/>
              <a:buNone/>
              <a:defRPr sz="2000">
                <a:solidFill>
                  <a:schemeClr val="accent1"/>
                </a:solidFill>
                <a:latin typeface="Fredoka One"/>
                <a:ea typeface="Fredoka One"/>
                <a:cs typeface="Fredoka One"/>
                <a:sym typeface="Fredoka One"/>
              </a:defRPr>
            </a:lvl7pPr>
            <a:lvl8pPr lvl="7" algn="ctr" rtl="0">
              <a:lnSpc>
                <a:spcPct val="100000"/>
              </a:lnSpc>
              <a:spcBef>
                <a:spcPts val="0"/>
              </a:spcBef>
              <a:spcAft>
                <a:spcPts val="0"/>
              </a:spcAft>
              <a:buClr>
                <a:schemeClr val="accent1"/>
              </a:buClr>
              <a:buSzPts val="2000"/>
              <a:buFont typeface="Fredoka One"/>
              <a:buNone/>
              <a:defRPr sz="2000">
                <a:solidFill>
                  <a:schemeClr val="accent1"/>
                </a:solidFill>
                <a:latin typeface="Fredoka One"/>
                <a:ea typeface="Fredoka One"/>
                <a:cs typeface="Fredoka One"/>
                <a:sym typeface="Fredoka One"/>
              </a:defRPr>
            </a:lvl8pPr>
            <a:lvl9pPr lvl="8" algn="ctr" rtl="0">
              <a:lnSpc>
                <a:spcPct val="100000"/>
              </a:lnSpc>
              <a:spcBef>
                <a:spcPts val="0"/>
              </a:spcBef>
              <a:spcAft>
                <a:spcPts val="0"/>
              </a:spcAft>
              <a:buClr>
                <a:schemeClr val="accent1"/>
              </a:buClr>
              <a:buSzPts val="2000"/>
              <a:buFont typeface="Fredoka One"/>
              <a:buNone/>
              <a:defRPr sz="2000">
                <a:solidFill>
                  <a:schemeClr val="accent1"/>
                </a:solidFill>
                <a:latin typeface="Fredoka One"/>
                <a:ea typeface="Fredoka One"/>
                <a:cs typeface="Fredoka One"/>
                <a:sym typeface="Fredoka One"/>
              </a:defRPr>
            </a:lvl9pPr>
          </a:lstStyle>
          <a:p>
            <a:endParaRPr/>
          </a:p>
        </p:txBody>
      </p:sp>
      <p:sp>
        <p:nvSpPr>
          <p:cNvPr id="142" name="Google Shape;142;p24"/>
          <p:cNvSpPr txBox="1">
            <a:spLocks noGrp="1"/>
          </p:cNvSpPr>
          <p:nvPr>
            <p:ph type="subTitle" idx="2"/>
          </p:nvPr>
        </p:nvSpPr>
        <p:spPr>
          <a:xfrm>
            <a:off x="5430249" y="1753250"/>
            <a:ext cx="2433000" cy="69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000"/>
              <a:buFont typeface="Fredoka One"/>
              <a:buNone/>
              <a:defRPr sz="1800">
                <a:latin typeface="Manrope ExtraBold"/>
                <a:ea typeface="Manrope ExtraBold"/>
                <a:cs typeface="Manrope ExtraBold"/>
                <a:sym typeface="Manrope ExtraBold"/>
              </a:defRPr>
            </a:lvl1pPr>
            <a:lvl2pPr lvl="1" algn="ctr" rtl="0">
              <a:lnSpc>
                <a:spcPct val="100000"/>
              </a:lnSpc>
              <a:spcBef>
                <a:spcPts val="0"/>
              </a:spcBef>
              <a:spcAft>
                <a:spcPts val="0"/>
              </a:spcAft>
              <a:buClr>
                <a:schemeClr val="accent1"/>
              </a:buClr>
              <a:buSzPts val="2000"/>
              <a:buFont typeface="Fredoka One"/>
              <a:buNone/>
              <a:defRPr sz="2000">
                <a:solidFill>
                  <a:schemeClr val="accent1"/>
                </a:solidFill>
                <a:latin typeface="Fredoka One"/>
                <a:ea typeface="Fredoka One"/>
                <a:cs typeface="Fredoka One"/>
                <a:sym typeface="Fredoka One"/>
              </a:defRPr>
            </a:lvl2pPr>
            <a:lvl3pPr lvl="2" algn="ctr" rtl="0">
              <a:lnSpc>
                <a:spcPct val="100000"/>
              </a:lnSpc>
              <a:spcBef>
                <a:spcPts val="0"/>
              </a:spcBef>
              <a:spcAft>
                <a:spcPts val="0"/>
              </a:spcAft>
              <a:buClr>
                <a:schemeClr val="accent1"/>
              </a:buClr>
              <a:buSzPts val="2000"/>
              <a:buFont typeface="Fredoka One"/>
              <a:buNone/>
              <a:defRPr sz="2000">
                <a:solidFill>
                  <a:schemeClr val="accent1"/>
                </a:solidFill>
                <a:latin typeface="Fredoka One"/>
                <a:ea typeface="Fredoka One"/>
                <a:cs typeface="Fredoka One"/>
                <a:sym typeface="Fredoka One"/>
              </a:defRPr>
            </a:lvl3pPr>
            <a:lvl4pPr lvl="3" algn="ctr" rtl="0">
              <a:lnSpc>
                <a:spcPct val="100000"/>
              </a:lnSpc>
              <a:spcBef>
                <a:spcPts val="0"/>
              </a:spcBef>
              <a:spcAft>
                <a:spcPts val="0"/>
              </a:spcAft>
              <a:buClr>
                <a:schemeClr val="accent1"/>
              </a:buClr>
              <a:buSzPts val="2000"/>
              <a:buFont typeface="Fredoka One"/>
              <a:buNone/>
              <a:defRPr sz="2000">
                <a:solidFill>
                  <a:schemeClr val="accent1"/>
                </a:solidFill>
                <a:latin typeface="Fredoka One"/>
                <a:ea typeface="Fredoka One"/>
                <a:cs typeface="Fredoka One"/>
                <a:sym typeface="Fredoka One"/>
              </a:defRPr>
            </a:lvl4pPr>
            <a:lvl5pPr lvl="4" algn="ctr" rtl="0">
              <a:lnSpc>
                <a:spcPct val="100000"/>
              </a:lnSpc>
              <a:spcBef>
                <a:spcPts val="0"/>
              </a:spcBef>
              <a:spcAft>
                <a:spcPts val="0"/>
              </a:spcAft>
              <a:buClr>
                <a:schemeClr val="accent1"/>
              </a:buClr>
              <a:buSzPts val="2000"/>
              <a:buFont typeface="Fredoka One"/>
              <a:buNone/>
              <a:defRPr sz="2000">
                <a:solidFill>
                  <a:schemeClr val="accent1"/>
                </a:solidFill>
                <a:latin typeface="Fredoka One"/>
                <a:ea typeface="Fredoka One"/>
                <a:cs typeface="Fredoka One"/>
                <a:sym typeface="Fredoka One"/>
              </a:defRPr>
            </a:lvl5pPr>
            <a:lvl6pPr lvl="5" algn="ctr" rtl="0">
              <a:lnSpc>
                <a:spcPct val="100000"/>
              </a:lnSpc>
              <a:spcBef>
                <a:spcPts val="0"/>
              </a:spcBef>
              <a:spcAft>
                <a:spcPts val="0"/>
              </a:spcAft>
              <a:buClr>
                <a:schemeClr val="accent1"/>
              </a:buClr>
              <a:buSzPts val="2000"/>
              <a:buFont typeface="Fredoka One"/>
              <a:buNone/>
              <a:defRPr sz="2000">
                <a:solidFill>
                  <a:schemeClr val="accent1"/>
                </a:solidFill>
                <a:latin typeface="Fredoka One"/>
                <a:ea typeface="Fredoka One"/>
                <a:cs typeface="Fredoka One"/>
                <a:sym typeface="Fredoka One"/>
              </a:defRPr>
            </a:lvl6pPr>
            <a:lvl7pPr lvl="6" algn="ctr" rtl="0">
              <a:lnSpc>
                <a:spcPct val="100000"/>
              </a:lnSpc>
              <a:spcBef>
                <a:spcPts val="0"/>
              </a:spcBef>
              <a:spcAft>
                <a:spcPts val="0"/>
              </a:spcAft>
              <a:buClr>
                <a:schemeClr val="accent1"/>
              </a:buClr>
              <a:buSzPts val="2000"/>
              <a:buFont typeface="Fredoka One"/>
              <a:buNone/>
              <a:defRPr sz="2000">
                <a:solidFill>
                  <a:schemeClr val="accent1"/>
                </a:solidFill>
                <a:latin typeface="Fredoka One"/>
                <a:ea typeface="Fredoka One"/>
                <a:cs typeface="Fredoka One"/>
                <a:sym typeface="Fredoka One"/>
              </a:defRPr>
            </a:lvl7pPr>
            <a:lvl8pPr lvl="7" algn="ctr" rtl="0">
              <a:lnSpc>
                <a:spcPct val="100000"/>
              </a:lnSpc>
              <a:spcBef>
                <a:spcPts val="0"/>
              </a:spcBef>
              <a:spcAft>
                <a:spcPts val="0"/>
              </a:spcAft>
              <a:buClr>
                <a:schemeClr val="accent1"/>
              </a:buClr>
              <a:buSzPts val="2000"/>
              <a:buFont typeface="Fredoka One"/>
              <a:buNone/>
              <a:defRPr sz="2000">
                <a:solidFill>
                  <a:schemeClr val="accent1"/>
                </a:solidFill>
                <a:latin typeface="Fredoka One"/>
                <a:ea typeface="Fredoka One"/>
                <a:cs typeface="Fredoka One"/>
                <a:sym typeface="Fredoka One"/>
              </a:defRPr>
            </a:lvl8pPr>
            <a:lvl9pPr lvl="8" algn="ctr" rtl="0">
              <a:lnSpc>
                <a:spcPct val="100000"/>
              </a:lnSpc>
              <a:spcBef>
                <a:spcPts val="0"/>
              </a:spcBef>
              <a:spcAft>
                <a:spcPts val="0"/>
              </a:spcAft>
              <a:buClr>
                <a:schemeClr val="accent1"/>
              </a:buClr>
              <a:buSzPts val="2000"/>
              <a:buFont typeface="Fredoka One"/>
              <a:buNone/>
              <a:defRPr sz="2000">
                <a:solidFill>
                  <a:schemeClr val="accent1"/>
                </a:solidFill>
                <a:latin typeface="Fredoka One"/>
                <a:ea typeface="Fredoka One"/>
                <a:cs typeface="Fredoka One"/>
                <a:sym typeface="Fredoka One"/>
              </a:defRPr>
            </a:lvl9pPr>
          </a:lstStyle>
          <a:p>
            <a:endParaRPr/>
          </a:p>
        </p:txBody>
      </p:sp>
      <p:sp>
        <p:nvSpPr>
          <p:cNvPr id="143" name="Google Shape;143;p24"/>
          <p:cNvSpPr txBox="1">
            <a:spLocks noGrp="1"/>
          </p:cNvSpPr>
          <p:nvPr>
            <p:ph type="subTitle" idx="3"/>
          </p:nvPr>
        </p:nvSpPr>
        <p:spPr>
          <a:xfrm>
            <a:off x="1058005" y="2449993"/>
            <a:ext cx="2878500" cy="11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4"/>
          <p:cNvSpPr txBox="1">
            <a:spLocks noGrp="1"/>
          </p:cNvSpPr>
          <p:nvPr>
            <p:ph type="subTitle" idx="4"/>
          </p:nvPr>
        </p:nvSpPr>
        <p:spPr>
          <a:xfrm>
            <a:off x="5207495" y="2449825"/>
            <a:ext cx="2878500" cy="11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24"/>
          <p:cNvSpPr/>
          <p:nvPr/>
        </p:nvSpPr>
        <p:spPr>
          <a:xfrm rot="7859572">
            <a:off x="3159047" y="4317044"/>
            <a:ext cx="3084582" cy="2962979"/>
          </a:xfrm>
          <a:custGeom>
            <a:avLst/>
            <a:gdLst/>
            <a:ahLst/>
            <a:cxnLst/>
            <a:rect l="l" t="t" r="r" b="b"/>
            <a:pathLst>
              <a:path w="23862" h="22921" extrusionOk="0">
                <a:moveTo>
                  <a:pt x="8441" y="0"/>
                </a:moveTo>
                <a:cubicBezTo>
                  <a:pt x="6666" y="0"/>
                  <a:pt x="5137" y="451"/>
                  <a:pt x="4256" y="1616"/>
                </a:cubicBezTo>
                <a:cubicBezTo>
                  <a:pt x="3101" y="3136"/>
                  <a:pt x="3131" y="6328"/>
                  <a:pt x="2767" y="8091"/>
                </a:cubicBezTo>
                <a:cubicBezTo>
                  <a:pt x="2007" y="11799"/>
                  <a:pt x="1216" y="15477"/>
                  <a:pt x="396" y="19155"/>
                </a:cubicBezTo>
                <a:cubicBezTo>
                  <a:pt x="183" y="20249"/>
                  <a:pt x="1" y="21586"/>
                  <a:pt x="791" y="22377"/>
                </a:cubicBezTo>
                <a:cubicBezTo>
                  <a:pt x="1173" y="22771"/>
                  <a:pt x="1670" y="22920"/>
                  <a:pt x="2208" y="22920"/>
                </a:cubicBezTo>
                <a:cubicBezTo>
                  <a:pt x="2999" y="22920"/>
                  <a:pt x="3880" y="22598"/>
                  <a:pt x="4621" y="22255"/>
                </a:cubicBezTo>
                <a:cubicBezTo>
                  <a:pt x="8663" y="20431"/>
                  <a:pt x="12706" y="18638"/>
                  <a:pt x="16749" y="16784"/>
                </a:cubicBezTo>
                <a:cubicBezTo>
                  <a:pt x="18846" y="15842"/>
                  <a:pt x="21065" y="14778"/>
                  <a:pt x="22190" y="12772"/>
                </a:cubicBezTo>
                <a:cubicBezTo>
                  <a:pt x="23861" y="9762"/>
                  <a:pt x="22220" y="5811"/>
                  <a:pt x="19515" y="3744"/>
                </a:cubicBezTo>
                <a:cubicBezTo>
                  <a:pt x="17486" y="2196"/>
                  <a:pt x="12361" y="0"/>
                  <a:pt x="8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4"/>
          <p:cNvSpPr/>
          <p:nvPr/>
        </p:nvSpPr>
        <p:spPr>
          <a:xfrm rot="7133089">
            <a:off x="2881704" y="-1889434"/>
            <a:ext cx="3380592" cy="3247328"/>
          </a:xfrm>
          <a:custGeom>
            <a:avLst/>
            <a:gdLst/>
            <a:ahLst/>
            <a:cxnLst/>
            <a:rect l="l" t="t" r="r" b="b"/>
            <a:pathLst>
              <a:path w="23862" h="22921" extrusionOk="0">
                <a:moveTo>
                  <a:pt x="8441" y="0"/>
                </a:moveTo>
                <a:cubicBezTo>
                  <a:pt x="6666" y="0"/>
                  <a:pt x="5137" y="451"/>
                  <a:pt x="4256" y="1616"/>
                </a:cubicBezTo>
                <a:cubicBezTo>
                  <a:pt x="3101" y="3136"/>
                  <a:pt x="3131" y="6328"/>
                  <a:pt x="2767" y="8091"/>
                </a:cubicBezTo>
                <a:cubicBezTo>
                  <a:pt x="2007" y="11799"/>
                  <a:pt x="1216" y="15477"/>
                  <a:pt x="396" y="19155"/>
                </a:cubicBezTo>
                <a:cubicBezTo>
                  <a:pt x="183" y="20249"/>
                  <a:pt x="1" y="21586"/>
                  <a:pt x="791" y="22377"/>
                </a:cubicBezTo>
                <a:cubicBezTo>
                  <a:pt x="1173" y="22771"/>
                  <a:pt x="1670" y="22920"/>
                  <a:pt x="2208" y="22920"/>
                </a:cubicBezTo>
                <a:cubicBezTo>
                  <a:pt x="2999" y="22920"/>
                  <a:pt x="3880" y="22598"/>
                  <a:pt x="4621" y="22255"/>
                </a:cubicBezTo>
                <a:cubicBezTo>
                  <a:pt x="8663" y="20431"/>
                  <a:pt x="12706" y="18638"/>
                  <a:pt x="16749" y="16784"/>
                </a:cubicBezTo>
                <a:cubicBezTo>
                  <a:pt x="18846" y="15842"/>
                  <a:pt x="21065" y="14778"/>
                  <a:pt x="22190" y="12772"/>
                </a:cubicBezTo>
                <a:cubicBezTo>
                  <a:pt x="23861" y="9762"/>
                  <a:pt x="22220" y="5811"/>
                  <a:pt x="19515" y="3744"/>
                </a:cubicBezTo>
                <a:cubicBezTo>
                  <a:pt x="17486" y="2196"/>
                  <a:pt x="12361" y="0"/>
                  <a:pt x="8441" y="0"/>
                </a:cubicBezTo>
                <a:close/>
              </a:path>
            </a:pathLst>
          </a:custGeom>
          <a:solidFill>
            <a:srgbClr val="FFD966">
              <a:alpha val="7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4"/>
          <p:cNvSpPr/>
          <p:nvPr/>
        </p:nvSpPr>
        <p:spPr>
          <a:xfrm>
            <a:off x="3235722" y="4400378"/>
            <a:ext cx="2349543" cy="1494896"/>
          </a:xfrm>
          <a:custGeom>
            <a:avLst/>
            <a:gdLst/>
            <a:ahLst/>
            <a:cxnLst/>
            <a:rect l="l" t="t" r="r" b="b"/>
            <a:pathLst>
              <a:path w="12767" h="8123" extrusionOk="0">
                <a:moveTo>
                  <a:pt x="4292" y="0"/>
                </a:moveTo>
                <a:cubicBezTo>
                  <a:pt x="3624" y="0"/>
                  <a:pt x="3013" y="89"/>
                  <a:pt x="2523" y="276"/>
                </a:cubicBezTo>
                <a:cubicBezTo>
                  <a:pt x="1216" y="762"/>
                  <a:pt x="152" y="1947"/>
                  <a:pt x="91" y="3315"/>
                </a:cubicBezTo>
                <a:cubicBezTo>
                  <a:pt x="0" y="4592"/>
                  <a:pt x="760" y="5808"/>
                  <a:pt x="1763" y="6598"/>
                </a:cubicBezTo>
                <a:cubicBezTo>
                  <a:pt x="2921" y="7553"/>
                  <a:pt x="4381" y="8122"/>
                  <a:pt x="5908" y="8122"/>
                </a:cubicBezTo>
                <a:cubicBezTo>
                  <a:pt x="5986" y="8122"/>
                  <a:pt x="6063" y="8121"/>
                  <a:pt x="6140" y="8118"/>
                </a:cubicBezTo>
                <a:cubicBezTo>
                  <a:pt x="7751" y="8087"/>
                  <a:pt x="9484" y="7419"/>
                  <a:pt x="10395" y="6051"/>
                </a:cubicBezTo>
                <a:cubicBezTo>
                  <a:pt x="12766" y="2405"/>
                  <a:pt x="7761" y="0"/>
                  <a:pt x="4292" y="0"/>
                </a:cubicBezTo>
                <a:close/>
              </a:path>
            </a:pathLst>
          </a:custGeom>
          <a:solidFill>
            <a:srgbClr val="FFD966">
              <a:alpha val="7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lnSpc>
                <a:spcPct val="90000"/>
              </a:lnSpc>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1pPr>
            <a:lvl2pPr lvl="1" rtl="0">
              <a:lnSpc>
                <a:spcPct val="90000"/>
              </a:lnSpc>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2pPr>
            <a:lvl3pPr lvl="2" rtl="0">
              <a:lnSpc>
                <a:spcPct val="90000"/>
              </a:lnSpc>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3pPr>
            <a:lvl4pPr lvl="3" rtl="0">
              <a:lnSpc>
                <a:spcPct val="90000"/>
              </a:lnSpc>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4pPr>
            <a:lvl5pPr lvl="4" rtl="0">
              <a:lnSpc>
                <a:spcPct val="90000"/>
              </a:lnSpc>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5pPr>
            <a:lvl6pPr lvl="5" rtl="0">
              <a:lnSpc>
                <a:spcPct val="90000"/>
              </a:lnSpc>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6pPr>
            <a:lvl7pPr lvl="6" rtl="0">
              <a:lnSpc>
                <a:spcPct val="90000"/>
              </a:lnSpc>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7pPr>
            <a:lvl8pPr lvl="7" rtl="0">
              <a:lnSpc>
                <a:spcPct val="90000"/>
              </a:lnSpc>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8pPr>
            <a:lvl9pPr lvl="8" rtl="0">
              <a:lnSpc>
                <a:spcPct val="90000"/>
              </a:lnSpc>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8" r:id="rId5"/>
    <p:sldLayoutId id="2147483659" r:id="rId6"/>
    <p:sldLayoutId id="2147483660" r:id="rId7"/>
    <p:sldLayoutId id="2147483669" r:id="rId8"/>
    <p:sldLayoutId id="2147483670" r:id="rId9"/>
    <p:sldLayoutId id="2147483673" r:id="rId10"/>
    <p:sldLayoutId id="2147483674" r:id="rId11"/>
    <p:sldLayoutId id="2147483675"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4" name="Google Shape;184;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sciencing.com/things-do-magnifying-glasses-5503487.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grpSp>
        <p:nvGrpSpPr>
          <p:cNvPr id="192" name="Google Shape;192;p33"/>
          <p:cNvGrpSpPr/>
          <p:nvPr/>
        </p:nvGrpSpPr>
        <p:grpSpPr>
          <a:xfrm>
            <a:off x="4261674" y="-1318800"/>
            <a:ext cx="6506579" cy="6738524"/>
            <a:chOff x="2990749" y="-1363650"/>
            <a:chExt cx="6506579" cy="6738524"/>
          </a:xfrm>
        </p:grpSpPr>
        <p:sp>
          <p:nvSpPr>
            <p:cNvPr id="193" name="Google Shape;193;p33"/>
            <p:cNvSpPr/>
            <p:nvPr/>
          </p:nvSpPr>
          <p:spPr>
            <a:xfrm rot="1779274">
              <a:off x="4158623" y="-68954"/>
              <a:ext cx="4520253" cy="4612726"/>
            </a:xfrm>
            <a:custGeom>
              <a:avLst/>
              <a:gdLst/>
              <a:ahLst/>
              <a:cxnLst/>
              <a:rect l="l" t="t" r="r" b="b"/>
              <a:pathLst>
                <a:path w="34348" h="31209" extrusionOk="0">
                  <a:moveTo>
                    <a:pt x="22445" y="1"/>
                  </a:moveTo>
                  <a:cubicBezTo>
                    <a:pt x="19808" y="1"/>
                    <a:pt x="17109" y="912"/>
                    <a:pt x="14590" y="1809"/>
                  </a:cubicBezTo>
                  <a:cubicBezTo>
                    <a:pt x="8298" y="4058"/>
                    <a:pt x="0" y="5000"/>
                    <a:pt x="943" y="13207"/>
                  </a:cubicBezTo>
                  <a:cubicBezTo>
                    <a:pt x="1611" y="18921"/>
                    <a:pt x="6140" y="30836"/>
                    <a:pt x="13527" y="30836"/>
                  </a:cubicBezTo>
                  <a:cubicBezTo>
                    <a:pt x="14589" y="31100"/>
                    <a:pt x="15671" y="31209"/>
                    <a:pt x="16763" y="31209"/>
                  </a:cubicBezTo>
                  <a:cubicBezTo>
                    <a:pt x="19200" y="31209"/>
                    <a:pt x="21680" y="30664"/>
                    <a:pt x="24074" y="30077"/>
                  </a:cubicBezTo>
                  <a:cubicBezTo>
                    <a:pt x="27083" y="29347"/>
                    <a:pt x="30335" y="28496"/>
                    <a:pt x="32220" y="26004"/>
                  </a:cubicBezTo>
                  <a:cubicBezTo>
                    <a:pt x="34348" y="23238"/>
                    <a:pt x="34044" y="19377"/>
                    <a:pt x="33648" y="15912"/>
                  </a:cubicBezTo>
                  <a:cubicBezTo>
                    <a:pt x="33314" y="12873"/>
                    <a:pt x="32980" y="9833"/>
                    <a:pt x="31825" y="7006"/>
                  </a:cubicBezTo>
                  <a:cubicBezTo>
                    <a:pt x="30700" y="4210"/>
                    <a:pt x="28603" y="1626"/>
                    <a:pt x="25746" y="562"/>
                  </a:cubicBezTo>
                  <a:cubicBezTo>
                    <a:pt x="24669" y="164"/>
                    <a:pt x="23562" y="1"/>
                    <a:pt x="22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3"/>
            <p:cNvSpPr/>
            <p:nvPr/>
          </p:nvSpPr>
          <p:spPr>
            <a:xfrm rot="1779274">
              <a:off x="3809200" y="-532548"/>
              <a:ext cx="4520253" cy="4612726"/>
            </a:xfrm>
            <a:custGeom>
              <a:avLst/>
              <a:gdLst/>
              <a:ahLst/>
              <a:cxnLst/>
              <a:rect l="l" t="t" r="r" b="b"/>
              <a:pathLst>
                <a:path w="34348" h="31209" extrusionOk="0">
                  <a:moveTo>
                    <a:pt x="22445" y="1"/>
                  </a:moveTo>
                  <a:cubicBezTo>
                    <a:pt x="19808" y="1"/>
                    <a:pt x="17109" y="912"/>
                    <a:pt x="14590" y="1809"/>
                  </a:cubicBezTo>
                  <a:cubicBezTo>
                    <a:pt x="8298" y="4058"/>
                    <a:pt x="0" y="5000"/>
                    <a:pt x="943" y="13207"/>
                  </a:cubicBezTo>
                  <a:cubicBezTo>
                    <a:pt x="1611" y="18921"/>
                    <a:pt x="6140" y="30836"/>
                    <a:pt x="13527" y="30836"/>
                  </a:cubicBezTo>
                  <a:cubicBezTo>
                    <a:pt x="14589" y="31100"/>
                    <a:pt x="15671" y="31209"/>
                    <a:pt x="16763" y="31209"/>
                  </a:cubicBezTo>
                  <a:cubicBezTo>
                    <a:pt x="19200" y="31209"/>
                    <a:pt x="21680" y="30664"/>
                    <a:pt x="24074" y="30077"/>
                  </a:cubicBezTo>
                  <a:cubicBezTo>
                    <a:pt x="27083" y="29347"/>
                    <a:pt x="30335" y="28496"/>
                    <a:pt x="32220" y="26004"/>
                  </a:cubicBezTo>
                  <a:cubicBezTo>
                    <a:pt x="34348" y="23238"/>
                    <a:pt x="34044" y="19377"/>
                    <a:pt x="33648" y="15912"/>
                  </a:cubicBezTo>
                  <a:cubicBezTo>
                    <a:pt x="33314" y="12873"/>
                    <a:pt x="32980" y="9833"/>
                    <a:pt x="31825" y="7006"/>
                  </a:cubicBezTo>
                  <a:cubicBezTo>
                    <a:pt x="30700" y="4210"/>
                    <a:pt x="28603" y="1626"/>
                    <a:pt x="25746" y="562"/>
                  </a:cubicBezTo>
                  <a:cubicBezTo>
                    <a:pt x="24669" y="164"/>
                    <a:pt x="23562" y="1"/>
                    <a:pt x="22445" y="1"/>
                  </a:cubicBezTo>
                  <a:close/>
                </a:path>
              </a:pathLst>
            </a:custGeom>
            <a:solidFill>
              <a:srgbClr val="FFD966">
                <a:alpha val="7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33"/>
          <p:cNvSpPr txBox="1">
            <a:spLocks noGrp="1"/>
          </p:cNvSpPr>
          <p:nvPr>
            <p:ph type="ctrTitle" idx="2"/>
          </p:nvPr>
        </p:nvSpPr>
        <p:spPr>
          <a:xfrm>
            <a:off x="714274" y="2284430"/>
            <a:ext cx="4082431" cy="5194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100" dirty="0"/>
              <a:t>Bridging Technology and Consumer Trust</a:t>
            </a:r>
          </a:p>
        </p:txBody>
      </p:sp>
      <p:sp>
        <p:nvSpPr>
          <p:cNvPr id="196" name="Google Shape;196;p33"/>
          <p:cNvSpPr txBox="1">
            <a:spLocks noGrp="1"/>
          </p:cNvSpPr>
          <p:nvPr>
            <p:ph type="ctrTitle"/>
          </p:nvPr>
        </p:nvSpPr>
        <p:spPr>
          <a:xfrm>
            <a:off x="708900" y="679391"/>
            <a:ext cx="6070200" cy="179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dirty="0"/>
              <a:t>BIOMETRICS</a:t>
            </a:r>
            <a:r>
              <a:rPr lang="en-US" sz="7500" dirty="0"/>
              <a:t> </a:t>
            </a:r>
            <a:r>
              <a:rPr lang="en-US" sz="3600" dirty="0"/>
              <a:t>IMPACT:</a:t>
            </a:r>
            <a:br>
              <a:rPr lang="en-US" sz="3600" dirty="0"/>
            </a:br>
            <a:r>
              <a:rPr lang="en-US" sz="2000" dirty="0"/>
              <a:t>PRIVACY &amp; PUBLIC PERCEPTION IN SUPERMARKET SHOPPING.</a:t>
            </a:r>
            <a:r>
              <a:rPr lang="en" sz="2000" dirty="0"/>
              <a:t> </a:t>
            </a:r>
            <a:endParaRPr sz="5000" dirty="0">
              <a:solidFill>
                <a:schemeClr val="accent1"/>
              </a:solidFill>
            </a:endParaRPr>
          </a:p>
        </p:txBody>
      </p:sp>
      <p:sp>
        <p:nvSpPr>
          <p:cNvPr id="197" name="Google Shape;197;p33"/>
          <p:cNvSpPr txBox="1">
            <a:spLocks noGrp="1"/>
          </p:cNvSpPr>
          <p:nvPr>
            <p:ph type="subTitle" idx="1"/>
          </p:nvPr>
        </p:nvSpPr>
        <p:spPr>
          <a:xfrm>
            <a:off x="1096069" y="3142900"/>
            <a:ext cx="4680300" cy="417900"/>
          </a:xfrm>
          <a:prstGeom prst="rect">
            <a:avLst/>
          </a:prstGeom>
        </p:spPr>
        <p:txBody>
          <a:bodyPr spcFirstLastPara="1" wrap="square" lIns="91425" tIns="91425" rIns="91425" bIns="91425" anchor="t" anchorCtr="0">
            <a:noAutofit/>
          </a:bodyPr>
          <a:lstStyle/>
          <a:p>
            <a:r>
              <a:rPr lang="en-US" sz="1600" dirty="0"/>
              <a:t>Presented by </a:t>
            </a:r>
            <a:r>
              <a:rPr lang="en-US" sz="1600" dirty="0">
                <a:solidFill>
                  <a:srgbClr val="00B0F0"/>
                </a:solidFill>
              </a:rPr>
              <a:t>TAMIM HASAN</a:t>
            </a:r>
          </a:p>
        </p:txBody>
      </p:sp>
      <p:grpSp>
        <p:nvGrpSpPr>
          <p:cNvPr id="198" name="Google Shape;198;p33"/>
          <p:cNvGrpSpPr/>
          <p:nvPr/>
        </p:nvGrpSpPr>
        <p:grpSpPr>
          <a:xfrm>
            <a:off x="708900" y="983325"/>
            <a:ext cx="5709600" cy="2930500"/>
            <a:chOff x="708900" y="983325"/>
            <a:chExt cx="5709600" cy="2930500"/>
          </a:xfrm>
        </p:grpSpPr>
        <p:cxnSp>
          <p:nvCxnSpPr>
            <p:cNvPr id="199" name="Google Shape;199;p33"/>
            <p:cNvCxnSpPr/>
            <p:nvPr/>
          </p:nvCxnSpPr>
          <p:spPr>
            <a:xfrm>
              <a:off x="708900" y="3913825"/>
              <a:ext cx="5709600" cy="0"/>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200;p33"/>
            <p:cNvCxnSpPr/>
            <p:nvPr/>
          </p:nvCxnSpPr>
          <p:spPr>
            <a:xfrm>
              <a:off x="708900" y="2781575"/>
              <a:ext cx="5709600" cy="0"/>
            </a:xfrm>
            <a:prstGeom prst="straightConnector1">
              <a:avLst/>
            </a:prstGeom>
            <a:noFill/>
            <a:ln w="9525" cap="flat" cmpd="sng">
              <a:solidFill>
                <a:schemeClr val="dk1"/>
              </a:solidFill>
              <a:prstDash val="solid"/>
              <a:round/>
              <a:headEnd type="none" w="med" len="med"/>
              <a:tailEnd type="none" w="med" len="med"/>
            </a:ln>
          </p:spPr>
        </p:cxnSp>
        <p:cxnSp>
          <p:nvCxnSpPr>
            <p:cNvPr id="201" name="Google Shape;201;p33"/>
            <p:cNvCxnSpPr/>
            <p:nvPr/>
          </p:nvCxnSpPr>
          <p:spPr>
            <a:xfrm>
              <a:off x="708900" y="983325"/>
              <a:ext cx="5709600" cy="0"/>
            </a:xfrm>
            <a:prstGeom prst="straightConnector1">
              <a:avLst/>
            </a:prstGeom>
            <a:noFill/>
            <a:ln w="9525" cap="flat" cmpd="sng">
              <a:solidFill>
                <a:schemeClr val="dk1"/>
              </a:solidFill>
              <a:prstDash val="solid"/>
              <a:round/>
              <a:headEnd type="none" w="med" len="med"/>
              <a:tailEnd type="none" w="med" len="med"/>
            </a:ln>
          </p:spPr>
        </p:cxnSp>
      </p:grpSp>
      <p:sp>
        <p:nvSpPr>
          <p:cNvPr id="3" name="TextBox 2">
            <a:extLst>
              <a:ext uri="{FF2B5EF4-FFF2-40B4-BE49-F238E27FC236}">
                <a16:creationId xmlns:a16="http://schemas.microsoft.com/office/drawing/2014/main" id="{B98EB071-D1CF-72D8-CB22-B4F15ACBBDFB}"/>
              </a:ext>
            </a:extLst>
          </p:cNvPr>
          <p:cNvSpPr txBox="1"/>
          <p:nvPr/>
        </p:nvSpPr>
        <p:spPr>
          <a:xfrm>
            <a:off x="7515366" y="4869750"/>
            <a:ext cx="1865398" cy="261610"/>
          </a:xfrm>
          <a:prstGeom prst="rect">
            <a:avLst/>
          </a:prstGeom>
          <a:noFill/>
        </p:spPr>
        <p:txBody>
          <a:bodyPr wrap="square">
            <a:spAutoFit/>
          </a:bodyPr>
          <a:lstStyle/>
          <a:p>
            <a:r>
              <a:rPr lang="nl-NL" sz="1100" dirty="0"/>
              <a:t>Student ID: 30 43 25 76</a:t>
            </a:r>
          </a:p>
        </p:txBody>
      </p:sp>
      <p:pic>
        <p:nvPicPr>
          <p:cNvPr id="6" name="Picture 5">
            <a:extLst>
              <a:ext uri="{FF2B5EF4-FFF2-40B4-BE49-F238E27FC236}">
                <a16:creationId xmlns:a16="http://schemas.microsoft.com/office/drawing/2014/main" id="{62E7F35F-79D2-3C4C-E3C3-9236A4367766}"/>
              </a:ext>
            </a:extLst>
          </p:cNvPr>
          <p:cNvPicPr>
            <a:picLocks noChangeAspect="1"/>
          </p:cNvPicPr>
          <p:nvPr/>
        </p:nvPicPr>
        <p:blipFill>
          <a:blip r:embed="rId3"/>
          <a:stretch>
            <a:fillRect/>
          </a:stretch>
        </p:blipFill>
        <p:spPr>
          <a:xfrm>
            <a:off x="6536141" y="934091"/>
            <a:ext cx="2493718" cy="3060460"/>
          </a:xfrm>
          <a:prstGeom prst="rect">
            <a:avLst/>
          </a:prstGeom>
          <a:ln>
            <a:noFill/>
          </a:ln>
          <a:effectLst>
            <a:softEdge rad="112500"/>
          </a:effectLst>
        </p:spPr>
      </p:pic>
      <p:sp>
        <p:nvSpPr>
          <p:cNvPr id="7" name="TextBox 6">
            <a:extLst>
              <a:ext uri="{FF2B5EF4-FFF2-40B4-BE49-F238E27FC236}">
                <a16:creationId xmlns:a16="http://schemas.microsoft.com/office/drawing/2014/main" id="{2A2CAE78-7D7D-5248-7CD1-3666B23D24C7}"/>
              </a:ext>
            </a:extLst>
          </p:cNvPr>
          <p:cNvSpPr txBox="1"/>
          <p:nvPr/>
        </p:nvSpPr>
        <p:spPr>
          <a:xfrm>
            <a:off x="7453489" y="3901632"/>
            <a:ext cx="1925793" cy="307777"/>
          </a:xfrm>
          <a:prstGeom prst="rect">
            <a:avLst/>
          </a:prstGeom>
          <a:noFill/>
        </p:spPr>
        <p:txBody>
          <a:bodyPr wrap="square" rtlCol="0">
            <a:spAutoFit/>
          </a:bodyPr>
          <a:lstStyle/>
          <a:p>
            <a:pPr defTabSz="457200">
              <a:buClrTx/>
              <a:buFontTx/>
              <a:buNone/>
            </a:pPr>
            <a:r>
              <a:rPr lang="en-US" sz="700" kern="1200" dirty="0">
                <a:solidFill>
                  <a:prstClr val="black"/>
                </a:solidFill>
                <a:latin typeface="Calibri" panose="020F0502020204030204"/>
                <a:ea typeface="+mn-ea"/>
                <a:cs typeface="+mn-cs"/>
              </a:rPr>
              <a:t>https://www.bing.com/images/create</a:t>
            </a:r>
          </a:p>
          <a:p>
            <a:pPr defTabSz="457200">
              <a:buClrTx/>
              <a:buFontTx/>
              <a:buNone/>
            </a:pPr>
            <a:endParaRPr lang="en-US" sz="700" kern="1200" dirty="0">
              <a:solidFill>
                <a:prstClr val="black"/>
              </a:solidFill>
              <a:latin typeface="Calibri" panose="020F0502020204030204"/>
              <a:ea typeface="+mn-ea"/>
              <a:cs typeface="+mn-c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circle(in)">
                                      <p:cBhvr>
                                        <p:cTn id="7" dur="2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5" name="Picture 24">
            <a:extLst>
              <a:ext uri="{FF2B5EF4-FFF2-40B4-BE49-F238E27FC236}">
                <a16:creationId xmlns:a16="http://schemas.microsoft.com/office/drawing/2014/main" id="{BC177476-D484-D225-3B1B-B1CE9EE257BB}"/>
              </a:ext>
            </a:extLst>
          </p:cNvPr>
          <p:cNvPicPr>
            <a:picLocks noChangeAspect="1"/>
          </p:cNvPicPr>
          <p:nvPr/>
        </p:nvPicPr>
        <p:blipFill>
          <a:blip r:embed="rId3"/>
          <a:stretch>
            <a:fillRect/>
          </a:stretch>
        </p:blipFill>
        <p:spPr>
          <a:xfrm>
            <a:off x="1589100" y="882375"/>
            <a:ext cx="6395736" cy="3597602"/>
          </a:xfrm>
          <a:prstGeom prst="rect">
            <a:avLst/>
          </a:prstGeom>
        </p:spPr>
      </p:pic>
      <p:grpSp>
        <p:nvGrpSpPr>
          <p:cNvPr id="222" name="Google Shape;222;p35"/>
          <p:cNvGrpSpPr/>
          <p:nvPr/>
        </p:nvGrpSpPr>
        <p:grpSpPr>
          <a:xfrm>
            <a:off x="7008900" y="882375"/>
            <a:ext cx="2311946" cy="4879176"/>
            <a:chOff x="7008900" y="882375"/>
            <a:chExt cx="2311946" cy="4879176"/>
          </a:xfrm>
        </p:grpSpPr>
        <p:sp>
          <p:nvSpPr>
            <p:cNvPr id="223" name="Google Shape;223;p35"/>
            <p:cNvSpPr/>
            <p:nvPr/>
          </p:nvSpPr>
          <p:spPr>
            <a:xfrm>
              <a:off x="7008900" y="2642200"/>
              <a:ext cx="2311946" cy="3119351"/>
            </a:xfrm>
            <a:custGeom>
              <a:avLst/>
              <a:gdLst/>
              <a:ahLst/>
              <a:cxnLst/>
              <a:rect l="l" t="t" r="r" b="b"/>
              <a:pathLst>
                <a:path w="33588" h="45318" extrusionOk="0">
                  <a:moveTo>
                    <a:pt x="19783" y="0"/>
                  </a:moveTo>
                  <a:cubicBezTo>
                    <a:pt x="10107" y="0"/>
                    <a:pt x="2849" y="14493"/>
                    <a:pt x="1247" y="22345"/>
                  </a:cubicBezTo>
                  <a:cubicBezTo>
                    <a:pt x="1" y="28576"/>
                    <a:pt x="1095" y="35536"/>
                    <a:pt x="5320" y="40278"/>
                  </a:cubicBezTo>
                  <a:cubicBezTo>
                    <a:pt x="8097" y="43417"/>
                    <a:pt x="12352" y="45317"/>
                    <a:pt x="16499" y="45317"/>
                  </a:cubicBezTo>
                  <a:cubicBezTo>
                    <a:pt x="18616" y="45317"/>
                    <a:pt x="20705" y="44822"/>
                    <a:pt x="22554" y="43743"/>
                  </a:cubicBezTo>
                  <a:cubicBezTo>
                    <a:pt x="27448" y="40855"/>
                    <a:pt x="29636" y="34959"/>
                    <a:pt x="31095" y="29457"/>
                  </a:cubicBezTo>
                  <a:cubicBezTo>
                    <a:pt x="32463" y="24229"/>
                    <a:pt x="33588" y="18849"/>
                    <a:pt x="32767" y="13530"/>
                  </a:cubicBezTo>
                  <a:cubicBezTo>
                    <a:pt x="31947" y="8211"/>
                    <a:pt x="28907" y="2952"/>
                    <a:pt x="23922" y="885"/>
                  </a:cubicBezTo>
                  <a:cubicBezTo>
                    <a:pt x="22502" y="277"/>
                    <a:pt x="21119" y="0"/>
                    <a:pt x="197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5"/>
            <p:cNvSpPr/>
            <p:nvPr/>
          </p:nvSpPr>
          <p:spPr>
            <a:xfrm>
              <a:off x="7008900" y="882375"/>
              <a:ext cx="2311946" cy="3119351"/>
            </a:xfrm>
            <a:custGeom>
              <a:avLst/>
              <a:gdLst/>
              <a:ahLst/>
              <a:cxnLst/>
              <a:rect l="l" t="t" r="r" b="b"/>
              <a:pathLst>
                <a:path w="33588" h="45318" extrusionOk="0">
                  <a:moveTo>
                    <a:pt x="19783" y="0"/>
                  </a:moveTo>
                  <a:cubicBezTo>
                    <a:pt x="10107" y="0"/>
                    <a:pt x="2849" y="14493"/>
                    <a:pt x="1247" y="22345"/>
                  </a:cubicBezTo>
                  <a:cubicBezTo>
                    <a:pt x="1" y="28576"/>
                    <a:pt x="1095" y="35536"/>
                    <a:pt x="5320" y="40278"/>
                  </a:cubicBezTo>
                  <a:cubicBezTo>
                    <a:pt x="8097" y="43417"/>
                    <a:pt x="12352" y="45317"/>
                    <a:pt x="16499" y="45317"/>
                  </a:cubicBezTo>
                  <a:cubicBezTo>
                    <a:pt x="18616" y="45317"/>
                    <a:pt x="20705" y="44822"/>
                    <a:pt x="22554" y="43743"/>
                  </a:cubicBezTo>
                  <a:cubicBezTo>
                    <a:pt x="27448" y="40855"/>
                    <a:pt x="29636" y="34959"/>
                    <a:pt x="31095" y="29457"/>
                  </a:cubicBezTo>
                  <a:cubicBezTo>
                    <a:pt x="32463" y="24229"/>
                    <a:pt x="33588" y="18849"/>
                    <a:pt x="32767" y="13530"/>
                  </a:cubicBezTo>
                  <a:cubicBezTo>
                    <a:pt x="31947" y="8211"/>
                    <a:pt x="28907" y="2952"/>
                    <a:pt x="23922" y="885"/>
                  </a:cubicBezTo>
                  <a:cubicBezTo>
                    <a:pt x="22502" y="277"/>
                    <a:pt x="21119" y="0"/>
                    <a:pt x="19783" y="0"/>
                  </a:cubicBezTo>
                  <a:close/>
                </a:path>
              </a:pathLst>
            </a:custGeom>
            <a:solidFill>
              <a:srgbClr val="FFD966">
                <a:alpha val="7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5"/>
          <p:cNvSpPr/>
          <p:nvPr/>
        </p:nvSpPr>
        <p:spPr>
          <a:xfrm>
            <a:off x="495139" y="2442050"/>
            <a:ext cx="471622" cy="393502"/>
          </a:xfrm>
          <a:custGeom>
            <a:avLst/>
            <a:gdLst/>
            <a:ahLst/>
            <a:cxnLst/>
            <a:rect l="l" t="t" r="r" b="b"/>
            <a:pathLst>
              <a:path w="4226" h="3526" extrusionOk="0">
                <a:moveTo>
                  <a:pt x="2493" y="1"/>
                </a:moveTo>
                <a:cubicBezTo>
                  <a:pt x="2370" y="1"/>
                  <a:pt x="2247" y="6"/>
                  <a:pt x="2129" y="12"/>
                </a:cubicBezTo>
                <a:cubicBezTo>
                  <a:pt x="1673" y="12"/>
                  <a:pt x="1156" y="42"/>
                  <a:pt x="761" y="316"/>
                </a:cubicBezTo>
                <a:cubicBezTo>
                  <a:pt x="335" y="590"/>
                  <a:pt x="1" y="954"/>
                  <a:pt x="1" y="1653"/>
                </a:cubicBezTo>
                <a:cubicBezTo>
                  <a:pt x="1" y="1653"/>
                  <a:pt x="153" y="2322"/>
                  <a:pt x="457" y="2900"/>
                </a:cubicBezTo>
                <a:cubicBezTo>
                  <a:pt x="768" y="3307"/>
                  <a:pt x="1306" y="3525"/>
                  <a:pt x="1817" y="3525"/>
                </a:cubicBezTo>
                <a:cubicBezTo>
                  <a:pt x="1955" y="3525"/>
                  <a:pt x="2091" y="3509"/>
                  <a:pt x="2220" y="3477"/>
                </a:cubicBezTo>
                <a:cubicBezTo>
                  <a:pt x="2828" y="3295"/>
                  <a:pt x="3344" y="2808"/>
                  <a:pt x="3679" y="2292"/>
                </a:cubicBezTo>
                <a:cubicBezTo>
                  <a:pt x="4074" y="1714"/>
                  <a:pt x="4226" y="924"/>
                  <a:pt x="3770" y="438"/>
                </a:cubicBezTo>
                <a:cubicBezTo>
                  <a:pt x="3456" y="75"/>
                  <a:pt x="2969" y="1"/>
                  <a:pt x="2493" y="1"/>
                </a:cubicBezTo>
                <a:close/>
              </a:path>
            </a:pathLst>
          </a:custGeom>
          <a:solidFill>
            <a:srgbClr val="FFD966">
              <a:alpha val="7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35"/>
          <p:cNvSpPr txBox="1">
            <a:spLocks noGrp="1"/>
          </p:cNvSpPr>
          <p:nvPr>
            <p:ph type="subTitle" idx="5"/>
          </p:nvPr>
        </p:nvSpPr>
        <p:spPr>
          <a:xfrm>
            <a:off x="2701241" y="486901"/>
            <a:ext cx="4171454" cy="39547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dirty="0"/>
              <a:t>The Prevalence Of Biometric Technology</a:t>
            </a:r>
          </a:p>
        </p:txBody>
      </p:sp>
      <p:sp>
        <p:nvSpPr>
          <p:cNvPr id="28" name="TextBox 27">
            <a:extLst>
              <a:ext uri="{FF2B5EF4-FFF2-40B4-BE49-F238E27FC236}">
                <a16:creationId xmlns:a16="http://schemas.microsoft.com/office/drawing/2014/main" id="{FEAAEC6F-CA7F-A32F-DF5E-2084E0160685}"/>
              </a:ext>
            </a:extLst>
          </p:cNvPr>
          <p:cNvSpPr txBox="1"/>
          <p:nvPr/>
        </p:nvSpPr>
        <p:spPr>
          <a:xfrm>
            <a:off x="5379558" y="4687942"/>
            <a:ext cx="3764442" cy="523220"/>
          </a:xfrm>
          <a:prstGeom prst="rect">
            <a:avLst/>
          </a:prstGeom>
          <a:noFill/>
        </p:spPr>
        <p:txBody>
          <a:bodyPr wrap="square" rtlCol="0">
            <a:spAutoFit/>
          </a:bodyPr>
          <a:lstStyle/>
          <a:p>
            <a:r>
              <a:rPr lang="en-US" sz="700" i="1" dirty="0"/>
              <a:t>Biometrics at the Airport: Why the </a:t>
            </a:r>
            <a:r>
              <a:rPr lang="en-US" sz="700" i="1" dirty="0" err="1"/>
              <a:t>Travelsphere’s</a:t>
            </a:r>
            <a:r>
              <a:rPr lang="en-US" sz="700" i="1" dirty="0"/>
              <a:t> Future is Digital</a:t>
            </a:r>
            <a:r>
              <a:rPr lang="en-US" sz="700" dirty="0"/>
              <a:t>. (2022).  https://www.oag.com/hubfs/Blog_Post_Images/2022/Travel_Tech_Biometrics_Mar/Biometrics-Airport.jpg</a:t>
            </a:r>
          </a:p>
          <a:p>
            <a:endParaRPr lang="en-US" sz="700" i="1"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5" name="Google Shape;245;p36"/>
          <p:cNvSpPr txBox="1">
            <a:spLocks noGrp="1"/>
          </p:cNvSpPr>
          <p:nvPr>
            <p:ph type="subTitle" idx="1"/>
          </p:nvPr>
        </p:nvSpPr>
        <p:spPr>
          <a:xfrm>
            <a:off x="5999755" y="4633324"/>
            <a:ext cx="3218385" cy="3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700" i="1" dirty="0"/>
              <a:t>Walmart Partners with Suppliers to Reduce Prices</a:t>
            </a:r>
            <a:r>
              <a:rPr lang="en-US" sz="700" dirty="0"/>
              <a:t>. (2023).  https://www.ilevellogistics.com/featured-aggregation/walmart-partners-with-suppliers-to-reduce-prices</a:t>
            </a:r>
          </a:p>
          <a:p>
            <a:pPr marL="0" lvl="0" indent="0" algn="l" rtl="0">
              <a:spcBef>
                <a:spcPts val="0"/>
              </a:spcBef>
              <a:spcAft>
                <a:spcPts val="0"/>
              </a:spcAft>
              <a:buNone/>
            </a:pPr>
            <a:endParaRPr sz="700" i="1" dirty="0"/>
          </a:p>
        </p:txBody>
      </p:sp>
      <p:pic>
        <p:nvPicPr>
          <p:cNvPr id="5" name="Picture 4">
            <a:extLst>
              <a:ext uri="{FF2B5EF4-FFF2-40B4-BE49-F238E27FC236}">
                <a16:creationId xmlns:a16="http://schemas.microsoft.com/office/drawing/2014/main" id="{2BE1E9D0-B2DA-21F3-5A15-F0693E87390D}"/>
              </a:ext>
            </a:extLst>
          </p:cNvPr>
          <p:cNvPicPr>
            <a:picLocks noChangeAspect="1"/>
          </p:cNvPicPr>
          <p:nvPr/>
        </p:nvPicPr>
        <p:blipFill>
          <a:blip r:embed="rId3"/>
          <a:stretch>
            <a:fillRect/>
          </a:stretch>
        </p:blipFill>
        <p:spPr>
          <a:xfrm>
            <a:off x="5173884" y="682905"/>
            <a:ext cx="4444678" cy="3565003"/>
          </a:xfrm>
          <a:prstGeom prst="rect">
            <a:avLst/>
          </a:prstGeom>
        </p:spPr>
      </p:pic>
      <p:sp>
        <p:nvSpPr>
          <p:cNvPr id="9" name="TextBox 8">
            <a:extLst>
              <a:ext uri="{FF2B5EF4-FFF2-40B4-BE49-F238E27FC236}">
                <a16:creationId xmlns:a16="http://schemas.microsoft.com/office/drawing/2014/main" id="{122A4052-D782-4FDF-2FDE-EAD533C83E0E}"/>
              </a:ext>
            </a:extLst>
          </p:cNvPr>
          <p:cNvSpPr txBox="1"/>
          <p:nvPr/>
        </p:nvSpPr>
        <p:spPr>
          <a:xfrm>
            <a:off x="82377" y="4704345"/>
            <a:ext cx="5568778" cy="307777"/>
          </a:xfrm>
          <a:prstGeom prst="rect">
            <a:avLst/>
          </a:prstGeom>
          <a:noFill/>
        </p:spPr>
        <p:txBody>
          <a:bodyPr wrap="square">
            <a:spAutoFit/>
          </a:bodyPr>
          <a:lstStyle/>
          <a:p>
            <a:r>
              <a:rPr lang="en-US" dirty="0"/>
              <a:t>Purpose of the Study</a:t>
            </a:r>
          </a:p>
        </p:txBody>
      </p:sp>
      <p:sp>
        <p:nvSpPr>
          <p:cNvPr id="11" name="TextBox 10">
            <a:extLst>
              <a:ext uri="{FF2B5EF4-FFF2-40B4-BE49-F238E27FC236}">
                <a16:creationId xmlns:a16="http://schemas.microsoft.com/office/drawing/2014/main" id="{81D39891-FD46-D331-0F52-A4AE9CBEA279}"/>
              </a:ext>
            </a:extLst>
          </p:cNvPr>
          <p:cNvSpPr txBox="1"/>
          <p:nvPr/>
        </p:nvSpPr>
        <p:spPr>
          <a:xfrm>
            <a:off x="0" y="1902189"/>
            <a:ext cx="5568778" cy="1169551"/>
          </a:xfrm>
          <a:prstGeom prst="rect">
            <a:avLst/>
          </a:prstGeom>
          <a:noFill/>
        </p:spPr>
        <p:txBody>
          <a:bodyPr wrap="square">
            <a:spAutoFit/>
          </a:bodyPr>
          <a:lstStyle/>
          <a:p>
            <a:pPr marL="342900" indent="-342900">
              <a:buFont typeface="+mj-lt"/>
              <a:buAutoNum type="arabicPeriod"/>
            </a:pPr>
            <a:r>
              <a:rPr lang="en-US" dirty="0"/>
              <a:t>Explore the impact of biometric technology in supermarkets.</a:t>
            </a:r>
            <a:br>
              <a:rPr lang="en-US" dirty="0"/>
            </a:br>
            <a:endParaRPr lang="en-US" dirty="0"/>
          </a:p>
          <a:p>
            <a:pPr marL="342900" indent="-342900">
              <a:buFont typeface="+mj-lt"/>
              <a:buAutoNum type="arabicPeriod"/>
            </a:pPr>
            <a:r>
              <a:rPr lang="en-US" dirty="0"/>
              <a:t>Investigate privacy concerns and public perception.</a:t>
            </a:r>
            <a:br>
              <a:rPr lang="en-US" dirty="0"/>
            </a:br>
            <a:endParaRPr lang="en-US" dirty="0"/>
          </a:p>
          <a:p>
            <a:pPr marL="342900" indent="-342900">
              <a:buFont typeface="+mj-lt"/>
              <a:buAutoNum type="arabicPeriod"/>
            </a:pPr>
            <a:r>
              <a:rPr lang="en-US" dirty="0"/>
              <a:t>Provide insights for stakeholders.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circle(in)">
                                      <p:cBhvr>
                                        <p:cTn id="7" dur="2000"/>
                                        <p:tgtEl>
                                          <p:spTgt spid="11">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circle(in)">
                                      <p:cBhvr>
                                        <p:cTn id="10" dur="2000"/>
                                        <p:tgtEl>
                                          <p:spTgt spid="11">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circle(in)">
                                      <p:cBhvr>
                                        <p:cTn id="13" dur="20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title"/>
          </p:nvPr>
        </p:nvSpPr>
        <p:spPr>
          <a:xfrm>
            <a:off x="3232234" y="4211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Research Gap</a:t>
            </a:r>
            <a:endParaRPr sz="2800" dirty="0"/>
          </a:p>
        </p:txBody>
      </p:sp>
      <p:grpSp>
        <p:nvGrpSpPr>
          <p:cNvPr id="268" name="Google Shape;268;p37"/>
          <p:cNvGrpSpPr/>
          <p:nvPr/>
        </p:nvGrpSpPr>
        <p:grpSpPr>
          <a:xfrm>
            <a:off x="7362371" y="866941"/>
            <a:ext cx="3422517" cy="4839401"/>
            <a:chOff x="7362371" y="866941"/>
            <a:chExt cx="3422517" cy="4839401"/>
          </a:xfrm>
        </p:grpSpPr>
        <p:sp>
          <p:nvSpPr>
            <p:cNvPr id="269" name="Google Shape;269;p37"/>
            <p:cNvSpPr/>
            <p:nvPr/>
          </p:nvSpPr>
          <p:spPr>
            <a:xfrm rot="7878212" flipH="1">
              <a:off x="7898723" y="1326096"/>
              <a:ext cx="2349813" cy="2491307"/>
            </a:xfrm>
            <a:custGeom>
              <a:avLst/>
              <a:gdLst/>
              <a:ahLst/>
              <a:cxnLst/>
              <a:rect l="l" t="t" r="r" b="b"/>
              <a:pathLst>
                <a:path w="13867" h="14702" extrusionOk="0">
                  <a:moveTo>
                    <a:pt x="6932" y="1"/>
                  </a:moveTo>
                  <a:cubicBezTo>
                    <a:pt x="4682" y="1"/>
                    <a:pt x="2420" y="1576"/>
                    <a:pt x="1453" y="5310"/>
                  </a:cubicBezTo>
                  <a:cubicBezTo>
                    <a:pt x="0" y="10846"/>
                    <a:pt x="3366" y="14701"/>
                    <a:pt x="6830" y="14701"/>
                  </a:cubicBezTo>
                  <a:cubicBezTo>
                    <a:pt x="9091" y="14701"/>
                    <a:pt x="11394" y="13059"/>
                    <a:pt x="12426" y="9170"/>
                  </a:cubicBezTo>
                  <a:cubicBezTo>
                    <a:pt x="13867" y="3778"/>
                    <a:pt x="10415" y="1"/>
                    <a:pt x="69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7"/>
            <p:cNvSpPr/>
            <p:nvPr/>
          </p:nvSpPr>
          <p:spPr>
            <a:xfrm rot="-5855615" flipH="1">
              <a:off x="7569991" y="3310609"/>
              <a:ext cx="2487917" cy="2053946"/>
            </a:xfrm>
            <a:custGeom>
              <a:avLst/>
              <a:gdLst/>
              <a:ahLst/>
              <a:cxnLst/>
              <a:rect l="l" t="t" r="r" b="b"/>
              <a:pathLst>
                <a:path w="14682" h="12121" extrusionOk="0">
                  <a:moveTo>
                    <a:pt x="6224" y="1"/>
                  </a:moveTo>
                  <a:cubicBezTo>
                    <a:pt x="4939" y="1"/>
                    <a:pt x="3784" y="474"/>
                    <a:pt x="2797" y="2005"/>
                  </a:cubicBezTo>
                  <a:cubicBezTo>
                    <a:pt x="1095" y="4771"/>
                    <a:pt x="1" y="9026"/>
                    <a:pt x="3101" y="11275"/>
                  </a:cubicBezTo>
                  <a:cubicBezTo>
                    <a:pt x="3903" y="11859"/>
                    <a:pt x="4873" y="12120"/>
                    <a:pt x="5867" y="12120"/>
                  </a:cubicBezTo>
                  <a:cubicBezTo>
                    <a:pt x="6944" y="12120"/>
                    <a:pt x="8049" y="11813"/>
                    <a:pt x="8998" y="11275"/>
                  </a:cubicBezTo>
                  <a:cubicBezTo>
                    <a:pt x="10761" y="10242"/>
                    <a:pt x="12098" y="8570"/>
                    <a:pt x="13162" y="6807"/>
                  </a:cubicBezTo>
                  <a:cubicBezTo>
                    <a:pt x="14013" y="5470"/>
                    <a:pt x="14682" y="3676"/>
                    <a:pt x="13800" y="2400"/>
                  </a:cubicBezTo>
                  <a:cubicBezTo>
                    <a:pt x="13192" y="1518"/>
                    <a:pt x="12068" y="1214"/>
                    <a:pt x="11004" y="971"/>
                  </a:cubicBezTo>
                  <a:cubicBezTo>
                    <a:pt x="9282" y="601"/>
                    <a:pt x="7670" y="1"/>
                    <a:pt x="6224" y="1"/>
                  </a:cubicBezTo>
                  <a:close/>
                </a:path>
              </a:pathLst>
            </a:custGeom>
            <a:solidFill>
              <a:srgbClr val="FFD966">
                <a:alpha val="7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72BCD9F6-EE75-7B6F-3144-0292F05584DE}"/>
              </a:ext>
            </a:extLst>
          </p:cNvPr>
          <p:cNvSpPr txBox="1"/>
          <p:nvPr/>
        </p:nvSpPr>
        <p:spPr>
          <a:xfrm>
            <a:off x="244215" y="1548498"/>
            <a:ext cx="4953427" cy="1991379"/>
          </a:xfrm>
          <a:prstGeom prst="rect">
            <a:avLst/>
          </a:prstGeom>
          <a:noFill/>
        </p:spPr>
        <p:txBody>
          <a:bodyPr wrap="square">
            <a:spAutoFit/>
          </a:bodyPr>
          <a:lstStyle/>
          <a:p>
            <a:pPr marL="342900" indent="-342900">
              <a:lnSpc>
                <a:spcPct val="150000"/>
              </a:lnSpc>
              <a:buFont typeface="+mj-lt"/>
              <a:buAutoNum type="arabicPeriod"/>
            </a:pPr>
            <a:r>
              <a:rPr lang="en-US" b="1" dirty="0"/>
              <a:t>Meden</a:t>
            </a:r>
            <a:r>
              <a:rPr lang="en-US" dirty="0"/>
              <a:t> et al. (2021) and </a:t>
            </a:r>
            <a:r>
              <a:rPr lang="en-US" dirty="0" err="1"/>
              <a:t>Pizzi</a:t>
            </a:r>
            <a:r>
              <a:rPr lang="en-US" dirty="0"/>
              <a:t> et al. (2022) highlight privacy concerns.</a:t>
            </a:r>
          </a:p>
          <a:p>
            <a:pPr marL="342900" indent="-342900">
              <a:lnSpc>
                <a:spcPct val="150000"/>
              </a:lnSpc>
              <a:buFont typeface="+mj-lt"/>
              <a:buAutoNum type="arabicPeriod"/>
            </a:pPr>
            <a:r>
              <a:rPr lang="en-US" b="1" dirty="0"/>
              <a:t>Slack, Singh</a:t>
            </a:r>
            <a:r>
              <a:rPr lang="en-US" dirty="0"/>
              <a:t>, and </a:t>
            </a:r>
            <a:r>
              <a:rPr lang="en-US" b="1" dirty="0"/>
              <a:t>Sharma</a:t>
            </a:r>
            <a:r>
              <a:rPr lang="en-US" dirty="0"/>
              <a:t> (2020) and </a:t>
            </a:r>
            <a:r>
              <a:rPr lang="en-US" b="1" dirty="0"/>
              <a:t>Rahman</a:t>
            </a:r>
            <a:r>
              <a:rPr lang="en-US" dirty="0"/>
              <a:t> et al. (2022) emphasize consumer attitudes.</a:t>
            </a:r>
          </a:p>
          <a:p>
            <a:pPr marL="342900" indent="-342900">
              <a:lnSpc>
                <a:spcPct val="150000"/>
              </a:lnSpc>
              <a:buFont typeface="+mj-lt"/>
              <a:buAutoNum type="arabicPeriod"/>
            </a:pPr>
            <a:r>
              <a:rPr lang="en-US" b="1" dirty="0"/>
              <a:t>De Keyser et al</a:t>
            </a:r>
            <a:r>
              <a:rPr lang="en-US" dirty="0"/>
              <a:t>. (2021) suggest understanding factors affecting biometric adoption.</a:t>
            </a:r>
          </a:p>
        </p:txBody>
      </p:sp>
      <p:sp>
        <p:nvSpPr>
          <p:cNvPr id="13" name="TextBox 12">
            <a:extLst>
              <a:ext uri="{FF2B5EF4-FFF2-40B4-BE49-F238E27FC236}">
                <a16:creationId xmlns:a16="http://schemas.microsoft.com/office/drawing/2014/main" id="{B004B862-E2AF-A3D3-AB8B-CAB55396C9AD}"/>
              </a:ext>
            </a:extLst>
          </p:cNvPr>
          <p:cNvSpPr txBox="1"/>
          <p:nvPr/>
        </p:nvSpPr>
        <p:spPr>
          <a:xfrm>
            <a:off x="244215" y="957292"/>
            <a:ext cx="5337716" cy="307777"/>
          </a:xfrm>
          <a:prstGeom prst="rect">
            <a:avLst/>
          </a:prstGeom>
          <a:noFill/>
        </p:spPr>
        <p:txBody>
          <a:bodyPr wrap="square">
            <a:spAutoFit/>
          </a:bodyPr>
          <a:lstStyle/>
          <a:p>
            <a:r>
              <a:rPr lang="en-US" dirty="0"/>
              <a:t>Lack of insight into biometrics in supermarkets.</a:t>
            </a:r>
          </a:p>
        </p:txBody>
      </p:sp>
      <p:pic>
        <p:nvPicPr>
          <p:cNvPr id="17" name="Picture 16">
            <a:extLst>
              <a:ext uri="{FF2B5EF4-FFF2-40B4-BE49-F238E27FC236}">
                <a16:creationId xmlns:a16="http://schemas.microsoft.com/office/drawing/2014/main" id="{2E95F7E6-0CED-0BF8-065E-3DB06B87A435}"/>
              </a:ext>
            </a:extLst>
          </p:cNvPr>
          <p:cNvPicPr>
            <a:picLocks noChangeAspect="1"/>
          </p:cNvPicPr>
          <p:nvPr/>
        </p:nvPicPr>
        <p:blipFill rotWithShape="1">
          <a:blip r:embed="rId3"/>
          <a:srcRect r="11270"/>
          <a:stretch/>
        </p:blipFill>
        <p:spPr>
          <a:xfrm>
            <a:off x="5354520" y="1111180"/>
            <a:ext cx="3459429" cy="3047981"/>
          </a:xfrm>
          <a:prstGeom prst="rect">
            <a:avLst/>
          </a:prstGeom>
          <a:ln w="228600" cap="sq" cmpd="thickThin">
            <a:solidFill>
              <a:srgbClr val="000000"/>
            </a:solidFill>
            <a:prstDash val="solid"/>
            <a:miter lim="800000"/>
          </a:ln>
          <a:effectLst>
            <a:innerShdw blurRad="76200">
              <a:srgbClr val="000000"/>
            </a:innerShdw>
          </a:effectLst>
        </p:spPr>
      </p:pic>
      <p:sp>
        <p:nvSpPr>
          <p:cNvPr id="18" name="TextBox 17">
            <a:extLst>
              <a:ext uri="{FF2B5EF4-FFF2-40B4-BE49-F238E27FC236}">
                <a16:creationId xmlns:a16="http://schemas.microsoft.com/office/drawing/2014/main" id="{68535349-B549-2161-30D9-151FA748410E}"/>
              </a:ext>
            </a:extLst>
          </p:cNvPr>
          <p:cNvSpPr txBox="1"/>
          <p:nvPr/>
        </p:nvSpPr>
        <p:spPr>
          <a:xfrm>
            <a:off x="6387633" y="4697641"/>
            <a:ext cx="2756367" cy="415498"/>
          </a:xfrm>
          <a:prstGeom prst="rect">
            <a:avLst/>
          </a:prstGeom>
          <a:noFill/>
        </p:spPr>
        <p:txBody>
          <a:bodyPr wrap="square" rtlCol="0">
            <a:spAutoFit/>
          </a:bodyPr>
          <a:lstStyle/>
          <a:p>
            <a:r>
              <a:rPr lang="en-US" sz="700" i="1" dirty="0" err="1"/>
              <a:t>Tilemap</a:t>
            </a:r>
            <a:r>
              <a:rPr lang="en-US" sz="700" i="1" dirty="0"/>
              <a:t> and small gap (SOLVED)</a:t>
            </a:r>
            <a:r>
              <a:rPr lang="en-US" sz="700" dirty="0"/>
              <a:t>. (2018).  https://forum.defold.com/t/tilemap-and-small-gap-solved/19317</a:t>
            </a:r>
          </a:p>
          <a:p>
            <a:endParaRPr lang="en-US" sz="700" i="1"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a:spLocks noGrp="1"/>
          </p:cNvSpPr>
          <p:nvPr>
            <p:ph type="title"/>
          </p:nvPr>
        </p:nvSpPr>
        <p:spPr>
          <a:xfrm>
            <a:off x="5120136" y="202206"/>
            <a:ext cx="4148254" cy="6714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Research Questions &amp; Aim</a:t>
            </a:r>
            <a:endParaRPr sz="2000" dirty="0"/>
          </a:p>
        </p:txBody>
      </p:sp>
      <p:sp>
        <p:nvSpPr>
          <p:cNvPr id="5" name="TextBox 4">
            <a:extLst>
              <a:ext uri="{FF2B5EF4-FFF2-40B4-BE49-F238E27FC236}">
                <a16:creationId xmlns:a16="http://schemas.microsoft.com/office/drawing/2014/main" id="{F0C5D972-EB4D-A106-0DC2-585111793F67}"/>
              </a:ext>
            </a:extLst>
          </p:cNvPr>
          <p:cNvSpPr txBox="1"/>
          <p:nvPr/>
        </p:nvSpPr>
        <p:spPr>
          <a:xfrm>
            <a:off x="323121" y="1736809"/>
            <a:ext cx="4797015" cy="2206823"/>
          </a:xfrm>
          <a:prstGeom prst="rect">
            <a:avLst/>
          </a:prstGeom>
          <a:noFill/>
        </p:spPr>
        <p:txBody>
          <a:bodyPr wrap="square">
            <a:spAutoFit/>
          </a:bodyPr>
          <a:lstStyle/>
          <a:p>
            <a:r>
              <a:rPr lang="en-US" b="1" dirty="0"/>
              <a:t>Research Questions</a:t>
            </a:r>
            <a:endParaRPr lang="en-US" dirty="0"/>
          </a:p>
          <a:p>
            <a:pPr marL="342900" indent="-342900">
              <a:lnSpc>
                <a:spcPct val="150000"/>
              </a:lnSpc>
              <a:buFont typeface="+mj-lt"/>
              <a:buAutoNum type="arabicPeriod"/>
            </a:pPr>
            <a:r>
              <a:rPr lang="en-US" dirty="0"/>
              <a:t>How do consumers perceive biometric technology in supermarkets?</a:t>
            </a:r>
          </a:p>
          <a:p>
            <a:pPr marL="342900" indent="-342900">
              <a:lnSpc>
                <a:spcPct val="150000"/>
              </a:lnSpc>
              <a:buFont typeface="+mj-lt"/>
              <a:buAutoNum type="arabicPeriod"/>
            </a:pPr>
            <a:r>
              <a:rPr lang="en-US" dirty="0"/>
              <a:t>What are the specific privacy concerns associated with supermarket biometrics?</a:t>
            </a:r>
          </a:p>
          <a:p>
            <a:pPr marL="342900" indent="-342900">
              <a:lnSpc>
                <a:spcPct val="150000"/>
              </a:lnSpc>
              <a:buFont typeface="+mj-lt"/>
              <a:buAutoNum type="arabicPeriod"/>
            </a:pPr>
            <a:r>
              <a:rPr lang="en-US" dirty="0"/>
              <a:t>What strategies can enhance public acceptance of biometrics in supermarkets?</a:t>
            </a:r>
          </a:p>
        </p:txBody>
      </p:sp>
      <p:sp>
        <p:nvSpPr>
          <p:cNvPr id="7" name="TextBox 6">
            <a:extLst>
              <a:ext uri="{FF2B5EF4-FFF2-40B4-BE49-F238E27FC236}">
                <a16:creationId xmlns:a16="http://schemas.microsoft.com/office/drawing/2014/main" id="{325E694F-BFDE-F68D-4414-3BA42AFEDB5B}"/>
              </a:ext>
            </a:extLst>
          </p:cNvPr>
          <p:cNvSpPr txBox="1"/>
          <p:nvPr/>
        </p:nvSpPr>
        <p:spPr>
          <a:xfrm>
            <a:off x="5120136" y="1791504"/>
            <a:ext cx="3929079" cy="1560492"/>
          </a:xfrm>
          <a:prstGeom prst="rect">
            <a:avLst/>
          </a:prstGeom>
          <a:noFill/>
        </p:spPr>
        <p:txBody>
          <a:bodyPr wrap="square">
            <a:spAutoFit/>
          </a:bodyPr>
          <a:lstStyle/>
          <a:p>
            <a:r>
              <a:rPr lang="en-US" b="1" dirty="0"/>
              <a:t>Aim</a:t>
            </a:r>
          </a:p>
          <a:p>
            <a:pPr>
              <a:lnSpc>
                <a:spcPct val="150000"/>
              </a:lnSpc>
            </a:pPr>
            <a:r>
              <a:rPr lang="en-US" dirty="0"/>
              <a:t>To understand the relationship between biometric technology, privacy concerns, and public perception in the context of supermarket shopping.</a:t>
            </a:r>
          </a:p>
        </p:txBody>
      </p:sp>
      <p:pic>
        <p:nvPicPr>
          <p:cNvPr id="9" name="Picture 8">
            <a:extLst>
              <a:ext uri="{FF2B5EF4-FFF2-40B4-BE49-F238E27FC236}">
                <a16:creationId xmlns:a16="http://schemas.microsoft.com/office/drawing/2014/main" id="{3E3C9915-3681-4615-418A-3AC64BEE7A66}"/>
              </a:ext>
            </a:extLst>
          </p:cNvPr>
          <p:cNvPicPr>
            <a:picLocks noChangeAspect="1"/>
          </p:cNvPicPr>
          <p:nvPr/>
        </p:nvPicPr>
        <p:blipFill>
          <a:blip r:embed="rId3"/>
          <a:stretch>
            <a:fillRect/>
          </a:stretch>
        </p:blipFill>
        <p:spPr>
          <a:xfrm>
            <a:off x="5010548" y="1199868"/>
            <a:ext cx="4659989" cy="3015292"/>
          </a:xfrm>
          <a:prstGeom prst="rect">
            <a:avLst/>
          </a:prstGeom>
        </p:spPr>
      </p:pic>
      <p:sp>
        <p:nvSpPr>
          <p:cNvPr id="10" name="TextBox 9">
            <a:extLst>
              <a:ext uri="{FF2B5EF4-FFF2-40B4-BE49-F238E27FC236}">
                <a16:creationId xmlns:a16="http://schemas.microsoft.com/office/drawing/2014/main" id="{91BE696B-F21B-1120-6687-F6D131E4CA5A}"/>
              </a:ext>
            </a:extLst>
          </p:cNvPr>
          <p:cNvSpPr txBox="1"/>
          <p:nvPr/>
        </p:nvSpPr>
        <p:spPr>
          <a:xfrm>
            <a:off x="5980758" y="4391298"/>
            <a:ext cx="3068313" cy="415498"/>
          </a:xfrm>
          <a:prstGeom prst="rect">
            <a:avLst/>
          </a:prstGeom>
          <a:noFill/>
        </p:spPr>
        <p:txBody>
          <a:bodyPr wrap="square" rtlCol="0">
            <a:spAutoFit/>
          </a:bodyPr>
          <a:lstStyle/>
          <a:p>
            <a:r>
              <a:rPr lang="en-US" sz="700" dirty="0"/>
              <a:t>Robinson, B. A. (2017). </a:t>
            </a:r>
            <a:r>
              <a:rPr lang="en-US" sz="700" i="1" dirty="0"/>
              <a:t>Things to Do With Magnifying Glasses</a:t>
            </a:r>
            <a:r>
              <a:rPr lang="en-US" sz="700" dirty="0"/>
              <a:t>. </a:t>
            </a:r>
            <a:r>
              <a:rPr lang="en-US" sz="700" dirty="0">
                <a:hlinkClick r:id="rId4"/>
              </a:rPr>
              <a:t>https://sciencing.com/things-do-magnifying-glasses-5503487.html</a:t>
            </a:r>
            <a:endParaRPr lang="en-US" sz="700" i="1" dirty="0"/>
          </a:p>
          <a:p>
            <a:endParaRPr lang="en-US" sz="700" i="1" dirty="0"/>
          </a:p>
        </p:txBody>
      </p:sp>
      <p:sp>
        <p:nvSpPr>
          <p:cNvPr id="14" name="TextBox 13">
            <a:extLst>
              <a:ext uri="{FF2B5EF4-FFF2-40B4-BE49-F238E27FC236}">
                <a16:creationId xmlns:a16="http://schemas.microsoft.com/office/drawing/2014/main" id="{5686127B-2F27-9464-F46E-CFBE1B32830C}"/>
              </a:ext>
            </a:extLst>
          </p:cNvPr>
          <p:cNvSpPr txBox="1"/>
          <p:nvPr/>
        </p:nvSpPr>
        <p:spPr>
          <a:xfrm>
            <a:off x="5980758" y="4834577"/>
            <a:ext cx="3252320" cy="307777"/>
          </a:xfrm>
          <a:prstGeom prst="rect">
            <a:avLst/>
          </a:prstGeom>
          <a:noFill/>
        </p:spPr>
        <p:txBody>
          <a:bodyPr wrap="square">
            <a:spAutoFit/>
          </a:bodyPr>
          <a:lstStyle/>
          <a:p>
            <a:r>
              <a:rPr lang="en-US" sz="700" i="1" dirty="0"/>
              <a:t>Target Dart Aim Free Photo</a:t>
            </a:r>
            <a:r>
              <a:rPr lang="en-US" sz="700" dirty="0"/>
              <a:t>. https://www.needpix.com/photo/640388/target-dart-aim-objective-success-goal-game-dartboard-perfect#google_vignette</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9"/>
          <p:cNvSpPr txBox="1">
            <a:spLocks noGrp="1"/>
          </p:cNvSpPr>
          <p:nvPr>
            <p:ph type="title"/>
          </p:nvPr>
        </p:nvSpPr>
        <p:spPr>
          <a:xfrm>
            <a:off x="195569" y="4416465"/>
            <a:ext cx="58623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t>
            </a:r>
            <a:r>
              <a:rPr lang="en-US" dirty="0"/>
              <a:t>Hypotheses</a:t>
            </a:r>
            <a:endParaRPr dirty="0"/>
          </a:p>
        </p:txBody>
      </p:sp>
      <p:sp>
        <p:nvSpPr>
          <p:cNvPr id="285" name="Google Shape;285;p39"/>
          <p:cNvSpPr txBox="1">
            <a:spLocks noGrp="1"/>
          </p:cNvSpPr>
          <p:nvPr>
            <p:ph type="subTitle" idx="1"/>
          </p:nvPr>
        </p:nvSpPr>
        <p:spPr>
          <a:xfrm>
            <a:off x="4872751" y="1601085"/>
            <a:ext cx="4491533" cy="1173087"/>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600" dirty="0"/>
              <a:t>Privacy concerns vary across demographic groups.</a:t>
            </a:r>
          </a:p>
          <a:p>
            <a:pPr marL="285750" lvl="0" indent="-285750" algn="l" rtl="0">
              <a:lnSpc>
                <a:spcPct val="150000"/>
              </a:lnSpc>
              <a:spcBef>
                <a:spcPts val="0"/>
              </a:spcBef>
              <a:spcAft>
                <a:spcPts val="0"/>
              </a:spcAft>
              <a:buFont typeface="Arial" panose="020B0604020202020204" pitchFamily="34" charset="0"/>
              <a:buChar char="•"/>
            </a:pPr>
            <a:r>
              <a:rPr lang="en-US" sz="1600" dirty="0"/>
              <a:t>Convenience significantly impacts acceptance vs. privacy concerns.</a:t>
            </a:r>
          </a:p>
        </p:txBody>
      </p:sp>
      <p:pic>
        <p:nvPicPr>
          <p:cNvPr id="3" name="Picture 2">
            <a:extLst>
              <a:ext uri="{FF2B5EF4-FFF2-40B4-BE49-F238E27FC236}">
                <a16:creationId xmlns:a16="http://schemas.microsoft.com/office/drawing/2014/main" id="{51E5AD12-2208-F524-D89C-0C72CFC38DBD}"/>
              </a:ext>
            </a:extLst>
          </p:cNvPr>
          <p:cNvPicPr>
            <a:picLocks noChangeAspect="1"/>
          </p:cNvPicPr>
          <p:nvPr/>
        </p:nvPicPr>
        <p:blipFill>
          <a:blip r:embed="rId3"/>
          <a:stretch>
            <a:fillRect/>
          </a:stretch>
        </p:blipFill>
        <p:spPr>
          <a:xfrm>
            <a:off x="0" y="1195137"/>
            <a:ext cx="4561735" cy="2566736"/>
          </a:xfrm>
          <a:prstGeom prst="rect">
            <a:avLst/>
          </a:prstGeom>
        </p:spPr>
      </p:pic>
      <p:sp>
        <p:nvSpPr>
          <p:cNvPr id="4" name="TextBox 3">
            <a:extLst>
              <a:ext uri="{FF2B5EF4-FFF2-40B4-BE49-F238E27FC236}">
                <a16:creationId xmlns:a16="http://schemas.microsoft.com/office/drawing/2014/main" id="{F68C2BFD-9710-1895-FE56-249A363138C7}"/>
              </a:ext>
            </a:extLst>
          </p:cNvPr>
          <p:cNvSpPr txBox="1"/>
          <p:nvPr/>
        </p:nvSpPr>
        <p:spPr>
          <a:xfrm>
            <a:off x="6216316" y="4620280"/>
            <a:ext cx="2927684" cy="523220"/>
          </a:xfrm>
          <a:prstGeom prst="rect">
            <a:avLst/>
          </a:prstGeom>
          <a:noFill/>
        </p:spPr>
        <p:txBody>
          <a:bodyPr wrap="square" rtlCol="0">
            <a:spAutoFit/>
          </a:bodyPr>
          <a:lstStyle/>
          <a:p>
            <a:r>
              <a:rPr lang="en-US" sz="700" dirty="0"/>
              <a:t>Data Science Degree vs. Statistics Degree: Analyzing the Difference. https://online.maryville.edu/blog/data-science-degree-vs-statistics-degree/ </a:t>
            </a:r>
          </a:p>
          <a:p>
            <a:endParaRPr lang="en-US" sz="700" dirty="0"/>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9" name="Google Shape;519;p49"/>
          <p:cNvSpPr/>
          <p:nvPr/>
        </p:nvSpPr>
        <p:spPr>
          <a:xfrm rot="4869878">
            <a:off x="8182266" y="1735922"/>
            <a:ext cx="1053555" cy="670324"/>
          </a:xfrm>
          <a:custGeom>
            <a:avLst/>
            <a:gdLst/>
            <a:ahLst/>
            <a:cxnLst/>
            <a:rect l="l" t="t" r="r" b="b"/>
            <a:pathLst>
              <a:path w="12767" h="8123" extrusionOk="0">
                <a:moveTo>
                  <a:pt x="4292" y="0"/>
                </a:moveTo>
                <a:cubicBezTo>
                  <a:pt x="3624" y="0"/>
                  <a:pt x="3013" y="89"/>
                  <a:pt x="2523" y="276"/>
                </a:cubicBezTo>
                <a:cubicBezTo>
                  <a:pt x="1216" y="762"/>
                  <a:pt x="152" y="1947"/>
                  <a:pt x="91" y="3315"/>
                </a:cubicBezTo>
                <a:cubicBezTo>
                  <a:pt x="0" y="4592"/>
                  <a:pt x="760" y="5808"/>
                  <a:pt x="1763" y="6598"/>
                </a:cubicBezTo>
                <a:cubicBezTo>
                  <a:pt x="2921" y="7553"/>
                  <a:pt x="4381" y="8122"/>
                  <a:pt x="5908" y="8122"/>
                </a:cubicBezTo>
                <a:cubicBezTo>
                  <a:pt x="5986" y="8122"/>
                  <a:pt x="6063" y="8121"/>
                  <a:pt x="6140" y="8118"/>
                </a:cubicBezTo>
                <a:cubicBezTo>
                  <a:pt x="7751" y="8087"/>
                  <a:pt x="9484" y="7419"/>
                  <a:pt x="10395" y="6051"/>
                </a:cubicBezTo>
                <a:cubicBezTo>
                  <a:pt x="12766" y="2405"/>
                  <a:pt x="7761" y="0"/>
                  <a:pt x="4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extBox 10">
            <a:extLst>
              <a:ext uri="{FF2B5EF4-FFF2-40B4-BE49-F238E27FC236}">
                <a16:creationId xmlns:a16="http://schemas.microsoft.com/office/drawing/2014/main" id="{6F2F4E30-3360-8521-88D2-84444C2638FE}"/>
              </a:ext>
            </a:extLst>
          </p:cNvPr>
          <p:cNvSpPr txBox="1"/>
          <p:nvPr/>
        </p:nvSpPr>
        <p:spPr>
          <a:xfrm>
            <a:off x="4792717" y="264372"/>
            <a:ext cx="4572000" cy="400110"/>
          </a:xfrm>
          <a:prstGeom prst="rect">
            <a:avLst/>
          </a:prstGeom>
          <a:noFill/>
        </p:spPr>
        <p:txBody>
          <a:bodyPr wrap="square">
            <a:spAutoFit/>
          </a:bodyPr>
          <a:lstStyle/>
          <a:p>
            <a:r>
              <a:rPr lang="en-US" sz="2000" b="1" dirty="0"/>
              <a:t>Methodology &amp; Data Collection</a:t>
            </a:r>
          </a:p>
        </p:txBody>
      </p:sp>
      <p:sp>
        <p:nvSpPr>
          <p:cNvPr id="14" name="Rectangle: Rounded Corners 13">
            <a:extLst>
              <a:ext uri="{FF2B5EF4-FFF2-40B4-BE49-F238E27FC236}">
                <a16:creationId xmlns:a16="http://schemas.microsoft.com/office/drawing/2014/main" id="{323F78EE-8F4E-55DB-1116-E8BE40AAF92E}"/>
              </a:ext>
            </a:extLst>
          </p:cNvPr>
          <p:cNvSpPr/>
          <p:nvPr/>
        </p:nvSpPr>
        <p:spPr>
          <a:xfrm>
            <a:off x="5444515" y="2313592"/>
            <a:ext cx="1158379" cy="626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2">
                    <a:lumMod val="75000"/>
                  </a:schemeClr>
                </a:solidFill>
              </a:rPr>
              <a:t>Mixed Methods Approach</a:t>
            </a:r>
          </a:p>
        </p:txBody>
      </p:sp>
      <p:sp>
        <p:nvSpPr>
          <p:cNvPr id="15" name="Rectangle: Rounded Corners 14">
            <a:extLst>
              <a:ext uri="{FF2B5EF4-FFF2-40B4-BE49-F238E27FC236}">
                <a16:creationId xmlns:a16="http://schemas.microsoft.com/office/drawing/2014/main" id="{2301BF5C-53FA-76C0-D895-CC3EC3DB3475}"/>
              </a:ext>
            </a:extLst>
          </p:cNvPr>
          <p:cNvSpPr/>
          <p:nvPr/>
        </p:nvSpPr>
        <p:spPr>
          <a:xfrm>
            <a:off x="5444515" y="3162195"/>
            <a:ext cx="1158379" cy="626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2">
                    <a:lumMod val="75000"/>
                  </a:schemeClr>
                </a:solidFill>
              </a:rPr>
              <a:t>Quantitative</a:t>
            </a:r>
            <a:endParaRPr lang="en-US" dirty="0">
              <a:solidFill>
                <a:schemeClr val="tx2">
                  <a:lumMod val="75000"/>
                </a:schemeClr>
              </a:solidFill>
            </a:endParaRPr>
          </a:p>
        </p:txBody>
      </p:sp>
      <p:sp>
        <p:nvSpPr>
          <p:cNvPr id="16" name="Rectangle: Rounded Corners 15">
            <a:extLst>
              <a:ext uri="{FF2B5EF4-FFF2-40B4-BE49-F238E27FC236}">
                <a16:creationId xmlns:a16="http://schemas.microsoft.com/office/drawing/2014/main" id="{145F6FAD-5834-4D18-64E1-A2CBA0FE777B}"/>
              </a:ext>
            </a:extLst>
          </p:cNvPr>
          <p:cNvSpPr/>
          <p:nvPr/>
        </p:nvSpPr>
        <p:spPr>
          <a:xfrm>
            <a:off x="6779226" y="3153885"/>
            <a:ext cx="1158379" cy="626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2">
                    <a:lumMod val="75000"/>
                  </a:schemeClr>
                </a:solidFill>
              </a:rPr>
              <a:t>Qualitative</a:t>
            </a:r>
            <a:endParaRPr lang="en-US" dirty="0">
              <a:solidFill>
                <a:schemeClr val="tx2">
                  <a:lumMod val="75000"/>
                </a:schemeClr>
              </a:solidFill>
            </a:endParaRPr>
          </a:p>
        </p:txBody>
      </p:sp>
      <p:cxnSp>
        <p:nvCxnSpPr>
          <p:cNvPr id="20" name="Connector: Elbow 19">
            <a:extLst>
              <a:ext uri="{FF2B5EF4-FFF2-40B4-BE49-F238E27FC236}">
                <a16:creationId xmlns:a16="http://schemas.microsoft.com/office/drawing/2014/main" id="{FC9E7EF3-E705-2DE4-EF2A-48DC11D17660}"/>
              </a:ext>
            </a:extLst>
          </p:cNvPr>
          <p:cNvCxnSpPr>
            <a:cxnSpLocks/>
            <a:stCxn id="14" idx="3"/>
            <a:endCxn id="16" idx="0"/>
          </p:cNvCxnSpPr>
          <p:nvPr/>
        </p:nvCxnSpPr>
        <p:spPr>
          <a:xfrm>
            <a:off x="6602894" y="2626729"/>
            <a:ext cx="755522" cy="52715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873628D5-E9E8-EDAC-DBD3-B847DC6AD5B2}"/>
              </a:ext>
            </a:extLst>
          </p:cNvPr>
          <p:cNvCxnSpPr>
            <a:stCxn id="14" idx="1"/>
            <a:endCxn id="15" idx="1"/>
          </p:cNvCxnSpPr>
          <p:nvPr/>
        </p:nvCxnSpPr>
        <p:spPr>
          <a:xfrm rot="10800000" flipV="1">
            <a:off x="5444515" y="2626728"/>
            <a:ext cx="12700" cy="848603"/>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7C11768-A853-8941-1FD3-A93780B32453}"/>
              </a:ext>
            </a:extLst>
          </p:cNvPr>
          <p:cNvSpPr txBox="1"/>
          <p:nvPr/>
        </p:nvSpPr>
        <p:spPr>
          <a:xfrm>
            <a:off x="5701804" y="3788469"/>
            <a:ext cx="832833" cy="261610"/>
          </a:xfrm>
          <a:prstGeom prst="rect">
            <a:avLst/>
          </a:prstGeom>
          <a:noFill/>
        </p:spPr>
        <p:txBody>
          <a:bodyPr wrap="square">
            <a:spAutoFit/>
          </a:bodyPr>
          <a:lstStyle/>
          <a:p>
            <a:r>
              <a:rPr lang="en-US" sz="1050" u="sng" dirty="0"/>
              <a:t>Surveys</a:t>
            </a:r>
            <a:endParaRPr lang="en-US" dirty="0"/>
          </a:p>
        </p:txBody>
      </p:sp>
      <p:sp>
        <p:nvSpPr>
          <p:cNvPr id="33" name="TextBox 32">
            <a:extLst>
              <a:ext uri="{FF2B5EF4-FFF2-40B4-BE49-F238E27FC236}">
                <a16:creationId xmlns:a16="http://schemas.microsoft.com/office/drawing/2014/main" id="{EC7EBDE6-72B5-E709-10F9-2335054D5630}"/>
              </a:ext>
            </a:extLst>
          </p:cNvPr>
          <p:cNvSpPr txBox="1"/>
          <p:nvPr/>
        </p:nvSpPr>
        <p:spPr>
          <a:xfrm>
            <a:off x="6950965" y="3788469"/>
            <a:ext cx="813380" cy="261610"/>
          </a:xfrm>
          <a:prstGeom prst="rect">
            <a:avLst/>
          </a:prstGeom>
          <a:noFill/>
        </p:spPr>
        <p:txBody>
          <a:bodyPr wrap="square">
            <a:spAutoFit/>
          </a:bodyPr>
          <a:lstStyle/>
          <a:p>
            <a:r>
              <a:rPr lang="en-US" sz="1050" u="sng" dirty="0"/>
              <a:t>Interviews</a:t>
            </a:r>
            <a:endParaRPr lang="en-US" dirty="0"/>
          </a:p>
        </p:txBody>
      </p:sp>
      <p:pic>
        <p:nvPicPr>
          <p:cNvPr id="37" name="Picture 36">
            <a:extLst>
              <a:ext uri="{FF2B5EF4-FFF2-40B4-BE49-F238E27FC236}">
                <a16:creationId xmlns:a16="http://schemas.microsoft.com/office/drawing/2014/main" id="{ED372374-B0DC-712E-4715-BBE833509451}"/>
              </a:ext>
            </a:extLst>
          </p:cNvPr>
          <p:cNvPicPr>
            <a:picLocks noChangeAspect="1"/>
          </p:cNvPicPr>
          <p:nvPr/>
        </p:nvPicPr>
        <p:blipFill>
          <a:blip r:embed="rId3"/>
          <a:stretch>
            <a:fillRect/>
          </a:stretch>
        </p:blipFill>
        <p:spPr>
          <a:xfrm>
            <a:off x="1088662" y="1397524"/>
            <a:ext cx="3016651" cy="279516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8" name="TextBox 37">
            <a:extLst>
              <a:ext uri="{FF2B5EF4-FFF2-40B4-BE49-F238E27FC236}">
                <a16:creationId xmlns:a16="http://schemas.microsoft.com/office/drawing/2014/main" id="{CAE7DC77-B397-FA2A-49E9-68AA15CDB5E9}"/>
              </a:ext>
            </a:extLst>
          </p:cNvPr>
          <p:cNvSpPr txBox="1"/>
          <p:nvPr/>
        </p:nvSpPr>
        <p:spPr>
          <a:xfrm>
            <a:off x="6991351" y="4605338"/>
            <a:ext cx="2152650" cy="523220"/>
          </a:xfrm>
          <a:prstGeom prst="rect">
            <a:avLst/>
          </a:prstGeom>
          <a:noFill/>
        </p:spPr>
        <p:txBody>
          <a:bodyPr wrap="square" rtlCol="0">
            <a:spAutoFit/>
          </a:bodyPr>
          <a:lstStyle/>
          <a:p>
            <a:r>
              <a:rPr lang="en-US" sz="700" dirty="0" err="1"/>
              <a:t>Longe</a:t>
            </a:r>
            <a:r>
              <a:rPr lang="en-US" sz="700" dirty="0"/>
              <a:t>, B. </a:t>
            </a:r>
            <a:r>
              <a:rPr lang="en-US" sz="700" i="1" dirty="0"/>
              <a:t>7 Data Collection Methods &amp; Tools For Research</a:t>
            </a:r>
            <a:r>
              <a:rPr lang="en-US" sz="700" dirty="0"/>
              <a:t>. https://www.formpl.us/blog/data-collection-method</a:t>
            </a:r>
          </a:p>
          <a:p>
            <a:endParaRPr lang="en-US" sz="700" i="1" dirty="0"/>
          </a:p>
        </p:txBody>
      </p:sp>
      <p:sp>
        <p:nvSpPr>
          <p:cNvPr id="40" name="TextBox 39">
            <a:extLst>
              <a:ext uri="{FF2B5EF4-FFF2-40B4-BE49-F238E27FC236}">
                <a16:creationId xmlns:a16="http://schemas.microsoft.com/office/drawing/2014/main" id="{00697170-C820-C598-6511-3EAD9AFD1071}"/>
              </a:ext>
            </a:extLst>
          </p:cNvPr>
          <p:cNvSpPr txBox="1"/>
          <p:nvPr/>
        </p:nvSpPr>
        <p:spPr>
          <a:xfrm>
            <a:off x="4261649" y="1576353"/>
            <a:ext cx="4682490" cy="523220"/>
          </a:xfrm>
          <a:prstGeom prst="rect">
            <a:avLst/>
          </a:prstGeom>
          <a:noFill/>
        </p:spPr>
        <p:txBody>
          <a:bodyPr wrap="square">
            <a:spAutoFit/>
          </a:bodyPr>
          <a:lstStyle/>
          <a:p>
            <a:r>
              <a:rPr lang="en-US" dirty="0"/>
              <a:t>"How can quantitative research complement and enhance qualitative research?"</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9D26"/>
        </a:solidFill>
        <a:effectLst/>
      </p:bgPr>
    </p:bg>
    <p:spTree>
      <p:nvGrpSpPr>
        <p:cNvPr id="1" name="Shape 7760"/>
        <p:cNvGrpSpPr/>
        <p:nvPr/>
      </p:nvGrpSpPr>
      <p:grpSpPr>
        <a:xfrm>
          <a:off x="0" y="0"/>
          <a:ext cx="0" cy="0"/>
          <a:chOff x="0" y="0"/>
          <a:chExt cx="0" cy="0"/>
        </a:xfrm>
      </p:grpSpPr>
      <p:sp>
        <p:nvSpPr>
          <p:cNvPr id="2" name="Rectangle 1">
            <a:extLst>
              <a:ext uri="{FF2B5EF4-FFF2-40B4-BE49-F238E27FC236}">
                <a16:creationId xmlns:a16="http://schemas.microsoft.com/office/drawing/2014/main" id="{F5BA275D-9F4E-D076-DD89-ECCE6A63BE61}"/>
              </a:ext>
            </a:extLst>
          </p:cNvPr>
          <p:cNvSpPr/>
          <p:nvPr/>
        </p:nvSpPr>
        <p:spPr>
          <a:xfrm>
            <a:off x="3035653" y="1569065"/>
            <a:ext cx="2783134" cy="1569660"/>
          </a:xfrm>
          <a:prstGeom prst="rect">
            <a:avLst/>
          </a:prstGeom>
          <a:noFill/>
        </p:spPr>
        <p:txBody>
          <a:bodyPr wrap="none" lIns="91440" tIns="45720" rIns="91440" bIns="45720">
            <a:spAutoFit/>
          </a:bodyPr>
          <a:lstStyle/>
          <a:p>
            <a:pPr algn="ctr"/>
            <a:r>
              <a:rPr lang="en-US" sz="9600" dirty="0">
                <a:ln w="0"/>
                <a:solidFill>
                  <a:schemeClr val="bg1"/>
                </a:solidFill>
                <a:effectLst>
                  <a:outerShdw blurRad="38100" dist="19050" dir="2700000" algn="tl" rotWithShape="0">
                    <a:schemeClr val="dk1">
                      <a:alpha val="40000"/>
                    </a:schemeClr>
                  </a:outerShdw>
                </a:effectLst>
              </a:rPr>
              <a:t>Q&amp;A</a:t>
            </a:r>
            <a:endParaRPr lang="en-US" sz="9600" b="0" cap="none" spc="0" dirty="0">
              <a:ln w="0"/>
              <a:solidFill>
                <a:schemeClr val="bg1"/>
              </a:solidFill>
              <a:effectLst>
                <a:outerShdw blurRad="38100" dist="19050" dir="2700000" algn="tl" rotWithShape="0">
                  <a:schemeClr val="dk1">
                    <a:alpha val="40000"/>
                  </a:schemeClr>
                </a:outerShdw>
              </a:effectLst>
            </a:endParaRPr>
          </a:p>
        </p:txBody>
      </p:sp>
    </p:spTree>
  </p:cSld>
  <p:clrMapOvr>
    <a:masterClrMapping/>
  </p:clrMapOvr>
  <p:transition spd="slow">
    <p:push dir="u"/>
  </p:transition>
</p:sld>
</file>

<file path=ppt/theme/theme1.xml><?xml version="1.0" encoding="utf-8"?>
<a:theme xmlns:a="http://schemas.openxmlformats.org/drawingml/2006/main" name="Indian Company SWOT Analysis Business Meeting by Slidesgo">
  <a:themeElements>
    <a:clrScheme name="Simple Light">
      <a:dk1>
        <a:srgbClr val="191919"/>
      </a:dk1>
      <a:lt1>
        <a:srgbClr val="F6F0E6"/>
      </a:lt1>
      <a:dk2>
        <a:srgbClr val="FFD966"/>
      </a:dk2>
      <a:lt2>
        <a:srgbClr val="EEAF45"/>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534</TotalTime>
  <Words>1794</Words>
  <Application>Microsoft Office PowerPoint</Application>
  <PresentationFormat>On-screen Show (16:9)</PresentationFormat>
  <Paragraphs>136</Paragraphs>
  <Slides>8</Slides>
  <Notes>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vt:i4>
      </vt:variant>
    </vt:vector>
  </HeadingPairs>
  <TitlesOfParts>
    <vt:vector size="20" baseType="lpstr">
      <vt:lpstr>Arial</vt:lpstr>
      <vt:lpstr>Calibri</vt:lpstr>
      <vt:lpstr>DM Sans</vt:lpstr>
      <vt:lpstr>Söhne</vt:lpstr>
      <vt:lpstr>Proxima Nova</vt:lpstr>
      <vt:lpstr>Syne ExtraBold</vt:lpstr>
      <vt:lpstr>Manrope ExtraBold</vt:lpstr>
      <vt:lpstr>Proxima Nova Semibold</vt:lpstr>
      <vt:lpstr>Fredoka One</vt:lpstr>
      <vt:lpstr>Arimo</vt:lpstr>
      <vt:lpstr>Indian Company SWOT Analysis Business Meeting by Slidesgo</vt:lpstr>
      <vt:lpstr>Slidesgo Final Pages</vt:lpstr>
      <vt:lpstr>Bridging Technology and Consumer Trust</vt:lpstr>
      <vt:lpstr>PowerPoint Presentation</vt:lpstr>
      <vt:lpstr>PowerPoint Presentation</vt:lpstr>
      <vt:lpstr>Research Gap</vt:lpstr>
      <vt:lpstr>Research Questions &amp; Aim</vt:lpstr>
      <vt:lpstr>—Hypotheses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Research Study</dc:title>
  <dc:creator>tamim hasan</dc:creator>
  <cp:lastModifiedBy>tamim hasan</cp:lastModifiedBy>
  <cp:revision>16</cp:revision>
  <dcterms:modified xsi:type="dcterms:W3CDTF">2023-09-07T06:12:14Z</dcterms:modified>
</cp:coreProperties>
</file>